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799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00FF"/>
    <a:srgbClr val="339933"/>
    <a:srgbClr val="66FF66"/>
    <a:srgbClr val="66FFFF"/>
    <a:srgbClr val="4E71D1"/>
    <a:srgbClr val="FF9900"/>
    <a:srgbClr val="B2B2B2"/>
    <a:srgbClr val="3366FF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8" d="100"/>
          <a:sy n="78" d="100"/>
        </p:scale>
        <p:origin x="-960" y="-84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99242033998152"/>
          <c:y val="5.7895289660765487E-2"/>
          <c:w val="0.86845756943354369"/>
          <c:h val="0.71753240195083257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East-1</c:v>
                </c:pt>
              </c:strCache>
            </c:strRef>
          </c:tx>
          <c:spPr>
            <a:ln w="19050">
              <a:solidFill>
                <a:schemeClr val="accent1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4E71D1"/>
              </a:solidFill>
              <a:ln>
                <a:solidFill>
                  <a:srgbClr val="4E71D1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Nov'12</c:v>
                </c:pt>
                <c:pt idx="1">
                  <c:v>Dec'12</c:v>
                </c:pt>
                <c:pt idx="2">
                  <c:v>Jan'13</c:v>
                </c:pt>
                <c:pt idx="3">
                  <c:v>Feb'13</c:v>
                </c:pt>
                <c:pt idx="4">
                  <c:v>Mar'13</c:v>
                </c:pt>
                <c:pt idx="5">
                  <c:v>Apr'13</c:v>
                </c:pt>
              </c:strCache>
            </c:strRef>
          </c:cat>
          <c:val>
            <c:numRef>
              <c:f>Sheet1!$B$2:$G$2</c:f>
              <c:numCache>
                <c:formatCode>#,##0.0000000</c:formatCode>
                <c:ptCount val="6"/>
                <c:pt idx="0">
                  <c:v>0.11211240015773315</c:v>
                </c:pt>
                <c:pt idx="1">
                  <c:v>9.5555229038805228E-2</c:v>
                </c:pt>
                <c:pt idx="2">
                  <c:v>8.9348148378398204E-2</c:v>
                </c:pt>
                <c:pt idx="3">
                  <c:v>0.11439072876618797</c:v>
                </c:pt>
                <c:pt idx="4">
                  <c:v>9.0039217529929882E-2</c:v>
                </c:pt>
                <c:pt idx="5">
                  <c:v>0.10060586544546768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East-2</c:v>
                </c:pt>
              </c:strCache>
            </c:strRef>
          </c:tx>
          <c:spPr>
            <a:ln w="25400">
              <a:solidFill>
                <a:srgbClr val="00CCFF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CCFF"/>
              </a:solidFill>
              <a:ln w="19050">
                <a:solidFill>
                  <a:srgbClr val="00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Nov'12</c:v>
                </c:pt>
                <c:pt idx="1">
                  <c:v>Dec'12</c:v>
                </c:pt>
                <c:pt idx="2">
                  <c:v>Jan'13</c:v>
                </c:pt>
                <c:pt idx="3">
                  <c:v>Feb'13</c:v>
                </c:pt>
                <c:pt idx="4">
                  <c:v>Mar'13</c:v>
                </c:pt>
                <c:pt idx="5">
                  <c:v>Apr'13</c:v>
                </c:pt>
              </c:strCache>
            </c:strRef>
          </c:cat>
          <c:val>
            <c:numRef>
              <c:f>Sheet1!$B$3:$G$3</c:f>
              <c:numCache>
                <c:formatCode>#,##0.0000000</c:formatCode>
                <c:ptCount val="6"/>
                <c:pt idx="0">
                  <c:v>3.070370544879443E-2</c:v>
                </c:pt>
                <c:pt idx="1">
                  <c:v>2.0549233891707271E-2</c:v>
                </c:pt>
                <c:pt idx="2">
                  <c:v>2.956804103062232E-2</c:v>
                </c:pt>
                <c:pt idx="3">
                  <c:v>2.4866721668308129E-2</c:v>
                </c:pt>
                <c:pt idx="4">
                  <c:v>2.7634538474272087E-2</c:v>
                </c:pt>
                <c:pt idx="5">
                  <c:v>2.5447703534016496E-2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North</c:v>
                </c:pt>
              </c:strCache>
            </c:strRef>
          </c:tx>
          <c:spPr>
            <a:ln w="19050">
              <a:solidFill>
                <a:schemeClr val="bg2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C0C0C0"/>
              </a:solidFill>
              <a:ln w="19050">
                <a:solidFill>
                  <a:schemeClr val="bg2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Nov'12</c:v>
                </c:pt>
                <c:pt idx="1">
                  <c:v>Dec'12</c:v>
                </c:pt>
                <c:pt idx="2">
                  <c:v>Jan'13</c:v>
                </c:pt>
                <c:pt idx="3">
                  <c:v>Feb'13</c:v>
                </c:pt>
                <c:pt idx="4">
                  <c:v>Mar'13</c:v>
                </c:pt>
                <c:pt idx="5">
                  <c:v>Apr'13</c:v>
                </c:pt>
              </c:strCache>
            </c:strRef>
          </c:cat>
          <c:val>
            <c:numRef>
              <c:f>Sheet1!$B$4:$G$4</c:f>
              <c:numCache>
                <c:formatCode>#,##0.0000000</c:formatCode>
                <c:ptCount val="6"/>
                <c:pt idx="0">
                  <c:v>9.4601482936245568E-2</c:v>
                </c:pt>
                <c:pt idx="1">
                  <c:v>8.0073267861634809E-2</c:v>
                </c:pt>
                <c:pt idx="2">
                  <c:v>8.3322833508519267E-2</c:v>
                </c:pt>
                <c:pt idx="3">
                  <c:v>8.9150165526465236E-2</c:v>
                </c:pt>
                <c:pt idx="4">
                  <c:v>8.6116153430409251E-2</c:v>
                </c:pt>
                <c:pt idx="5">
                  <c:v>7.7661757706670373E-2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South</c:v>
                </c:pt>
              </c:strCache>
            </c:strRef>
          </c:tx>
          <c:spPr>
            <a:ln w="19050">
              <a:solidFill>
                <a:srgbClr val="FF99CC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FF99CC"/>
              </a:solidFill>
              <a:ln w="19050">
                <a:solidFill>
                  <a:srgbClr val="FF99CC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Nov'12</c:v>
                </c:pt>
                <c:pt idx="1">
                  <c:v>Dec'12</c:v>
                </c:pt>
                <c:pt idx="2">
                  <c:v>Jan'13</c:v>
                </c:pt>
                <c:pt idx="3">
                  <c:v>Feb'13</c:v>
                </c:pt>
                <c:pt idx="4">
                  <c:v>Mar'13</c:v>
                </c:pt>
                <c:pt idx="5">
                  <c:v>Apr'13</c:v>
                </c:pt>
              </c:strCache>
            </c:strRef>
          </c:cat>
          <c:val>
            <c:numRef>
              <c:f>Sheet1!$B$5:$G$5</c:f>
              <c:numCache>
                <c:formatCode>#,##0.0000000</c:formatCode>
                <c:ptCount val="6"/>
                <c:pt idx="0">
                  <c:v>7.6465862585151687E-2</c:v>
                </c:pt>
                <c:pt idx="1">
                  <c:v>6.7666612143545662E-2</c:v>
                </c:pt>
                <c:pt idx="2">
                  <c:v>7.1031412904927482E-2</c:v>
                </c:pt>
                <c:pt idx="3">
                  <c:v>8.8878082655227744E-2</c:v>
                </c:pt>
                <c:pt idx="4">
                  <c:v>6.6602027260459565E-2</c:v>
                </c:pt>
                <c:pt idx="5">
                  <c:v>7.6757300328929814E-2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West</c:v>
                </c:pt>
              </c:strCache>
            </c:strRef>
          </c:tx>
          <c:spPr>
            <a:ln w="19050">
              <a:solidFill>
                <a:srgbClr val="00B050"/>
              </a:solidFill>
            </a:ln>
          </c:spPr>
          <c:marker>
            <c:symbol val="diamond"/>
            <c:size val="5"/>
            <c:spPr>
              <a:solidFill>
                <a:srgbClr val="17B65F"/>
              </a:solidFill>
              <a:ln w="19050">
                <a:solidFill>
                  <a:srgbClr val="17B65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Nov'12</c:v>
                </c:pt>
                <c:pt idx="1">
                  <c:v>Dec'12</c:v>
                </c:pt>
                <c:pt idx="2">
                  <c:v>Jan'13</c:v>
                </c:pt>
                <c:pt idx="3">
                  <c:v>Feb'13</c:v>
                </c:pt>
                <c:pt idx="4">
                  <c:v>Mar'13</c:v>
                </c:pt>
                <c:pt idx="5">
                  <c:v>Apr'13</c:v>
                </c:pt>
              </c:strCache>
            </c:strRef>
          </c:cat>
          <c:val>
            <c:numRef>
              <c:f>Sheet1!$B$6:$G$6</c:f>
              <c:numCache>
                <c:formatCode>#,##0.0000000</c:formatCode>
                <c:ptCount val="6"/>
                <c:pt idx="0">
                  <c:v>7.1651867362190355E-2</c:v>
                </c:pt>
                <c:pt idx="1">
                  <c:v>8.0838153121724043E-2</c:v>
                </c:pt>
                <c:pt idx="2">
                  <c:v>6.9270053917362129E-2</c:v>
                </c:pt>
                <c:pt idx="3">
                  <c:v>0.10648263264905551</c:v>
                </c:pt>
                <c:pt idx="4">
                  <c:v>7.2228806836611523E-2</c:v>
                </c:pt>
                <c:pt idx="5">
                  <c:v>7.8814924553964133E-2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866944"/>
        <c:axId val="32662080"/>
      </c:lineChart>
      <c:catAx>
        <c:axId val="788669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/>
          <a:lstStyle/>
          <a:p>
            <a:pPr>
              <a:defRPr sz="1000" b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100"/>
                </a:pPr>
                <a:r>
                  <a:rPr lang="en-US" sz="1100" smtClean="0"/>
                  <a:t>Market Share %</a:t>
                </a:r>
                <a:endParaRPr lang="en-US" sz="1100"/>
              </a:p>
            </c:rich>
          </c:tx>
          <c:layout>
            <c:manualLayout>
              <c:xMode val="edge"/>
              <c:yMode val="edge"/>
              <c:x val="1.8029901636127561E-2"/>
              <c:y val="0.26137795275590558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00" b="0" baseline="0">
                <a:latin typeface="Arial" pitchFamily="34" charset="0"/>
              </a:defRPr>
            </a:pPr>
            <a:endParaRPr lang="en-US"/>
          </a:p>
        </c:txPr>
        <c:crossAx val="7886694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4.5171339563862246E-2"/>
          <c:y val="0.93715879265091873"/>
          <c:w val="0.93302180685361014"/>
          <c:h val="3.3754855643044618E-2"/>
        </c:manualLayout>
      </c:layout>
      <c:overlay val="0"/>
      <c:txPr>
        <a:bodyPr/>
        <a:lstStyle/>
        <a:p>
          <a:pPr>
            <a:defRPr sz="1050" b="1"/>
          </a:pPr>
          <a:endParaRPr lang="en-US"/>
        </a:p>
      </c:txPr>
    </c:legend>
    <c:plotVisOnly val="1"/>
    <c:dispBlanksAs val="gap"/>
    <c:showDLblsOverMax val="0"/>
  </c:chart>
  <c:spPr>
    <a:ln>
      <a:solidFill>
        <a:srgbClr val="4E71D1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13188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dirty="0" err="1" smtClean="0"/>
              <a:t>Paraplatin</a:t>
            </a:r>
            <a:r>
              <a:rPr lang="en-US" altLang="zh-CN" dirty="0" smtClean="0"/>
              <a:t> Performance by region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8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(MTH May’13,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</a:t>
            </a:r>
            <a:r>
              <a:rPr lang="en-US" altLang="zh-CN" sz="1200" kern="0" dirty="0" smtClean="0">
                <a:solidFill>
                  <a:srgbClr val="0033CC"/>
                </a:solidFill>
                <a:latin typeface="+mj-lt"/>
                <a:ea typeface="宋体" pitchFamily="2" charset="-122"/>
                <a:cs typeface="+mj-cs"/>
              </a:rPr>
              <a:t>RMB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graphicFrame>
        <p:nvGraphicFramePr>
          <p:cNvPr id="12" name="Chart 26" descr="chart"/>
          <p:cNvGraphicFramePr/>
          <p:nvPr/>
        </p:nvGraphicFramePr>
        <p:xfrm>
          <a:off x="542820" y="1015999"/>
          <a:ext cx="8039558" cy="3651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 Box 8" descr="lableSTLY"/>
          <p:cNvSpPr txBox="1">
            <a:spLocks noChangeArrowheads="1"/>
          </p:cNvSpPr>
          <p:nvPr/>
        </p:nvSpPr>
        <p:spPr bwMode="auto">
          <a:xfrm>
            <a:off x="505079" y="6282843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b="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b="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TextBox 9" descr="footnote"/>
          <p:cNvSpPr txBox="1"/>
          <p:nvPr/>
        </p:nvSpPr>
        <p:spPr>
          <a:xfrm>
            <a:off x="432000" y="6457000"/>
            <a:ext cx="486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0" smtClean="0">
                <a:solidFill>
                  <a:srgbClr val="000000"/>
                </a:solidFill>
                <a:latin typeface="Arial"/>
                <a:cs typeface="Arial" pitchFamily="34" charset="0"/>
              </a:rPr>
              <a:t>Data Source: IMS CHPA Nov'16</a:t>
            </a:r>
            <a:endParaRPr lang="en-US" sz="900" b="0" dirty="0">
              <a:solidFill>
                <a:srgbClr val="000000"/>
              </a:solidFill>
              <a:latin typeface="Arial"/>
              <a:cs typeface="Arial" pitchFamily="34" charset="0"/>
            </a:endParaRPr>
          </a:p>
        </p:txBody>
      </p:sp>
      <p:graphicFrame>
        <p:nvGraphicFramePr>
          <p:cNvPr id="1026" name="Object 2" descr="sheet"/>
          <p:cNvGraphicFramePr>
            <a:graphicFrameLocks noChangeAspect="1"/>
          </p:cNvGraphicFramePr>
          <p:nvPr/>
        </p:nvGraphicFramePr>
        <p:xfrm>
          <a:off x="557213" y="4859338"/>
          <a:ext cx="81629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Worksheet" r:id="rId5" imgW="9210587" imgH="1019251" progId="Excel.Sheet.12">
                  <p:embed/>
                </p:oleObj>
              </mc:Choice>
              <mc:Fallback>
                <p:oleObj name="Worksheet" r:id="rId5" imgW="9210587" imgH="1019251" progId="Excel.Sheet.12">
                  <p:embed/>
                  <p:pic>
                    <p:nvPicPr>
                      <p:cNvPr id="0" name="Picture 12" descr="shee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4859338"/>
                        <a:ext cx="816292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73073</TotalTime>
  <Words>30</Words>
  <Application>Microsoft Office PowerPoint</Application>
  <PresentationFormat>Letter Paper (8.5x11 in)</PresentationFormat>
  <Paragraphs>5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Paraplatin Performance by region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1924</cp:revision>
  <cp:lastPrinted>2003-08-22T16:32:12Z</cp:lastPrinted>
  <dcterms:created xsi:type="dcterms:W3CDTF">2001-06-20T12:40:14Z</dcterms:created>
  <dcterms:modified xsi:type="dcterms:W3CDTF">2017-01-18T07:56:59Z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