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99242033998152"/>
          <c:y val="5.7895289660765487E-2"/>
          <c:w val="0.86845756943354369"/>
          <c:h val="0.7175324019508325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East-1</c:v>
                </c:pt>
              </c:strCache>
            </c:strRef>
          </c:tx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Sheet1!$B$2:$G$2</c:f>
              <c:numCache>
                <c:formatCode>#,##0.0000000</c:formatCode>
                <c:ptCount val="6"/>
                <c:pt idx="0">
                  <c:v>0.11211240015773315</c:v>
                </c:pt>
                <c:pt idx="1">
                  <c:v>9.5555229038805228E-2</c:v>
                </c:pt>
                <c:pt idx="2">
                  <c:v>8.9348148378398246E-2</c:v>
                </c:pt>
                <c:pt idx="3">
                  <c:v>0.11439072876618792</c:v>
                </c:pt>
                <c:pt idx="4">
                  <c:v>9.0039217529929882E-2</c:v>
                </c:pt>
                <c:pt idx="5">
                  <c:v>0.10060586544546768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East-2</c:v>
                </c:pt>
              </c:strCache>
            </c:strRef>
          </c:tx>
          <c:spPr>
            <a:ln w="25400">
              <a:solidFill>
                <a:srgbClr val="00CCFF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CCFF"/>
              </a:solidFill>
              <a:ln w="19050"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Sheet1!$B$3:$G$3</c:f>
              <c:numCache>
                <c:formatCode>#,##0.0000000</c:formatCode>
                <c:ptCount val="6"/>
                <c:pt idx="0">
                  <c:v>3.070370544879442E-2</c:v>
                </c:pt>
                <c:pt idx="1">
                  <c:v>2.0549233891707271E-2</c:v>
                </c:pt>
                <c:pt idx="2">
                  <c:v>2.956804103062232E-2</c:v>
                </c:pt>
                <c:pt idx="3">
                  <c:v>2.4866721668308129E-2</c:v>
                </c:pt>
                <c:pt idx="4">
                  <c:v>2.7634538474272066E-2</c:v>
                </c:pt>
                <c:pt idx="5">
                  <c:v>2.5447703534016652E-2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ln w="19050">
              <a:solidFill>
                <a:schemeClr val="bg2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C0C0C0"/>
              </a:solidFill>
              <a:ln w="19050">
                <a:solidFill>
                  <a:schemeClr val="bg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Sheet1!$B$4:$G$4</c:f>
              <c:numCache>
                <c:formatCode>#,##0.0000000</c:formatCode>
                <c:ptCount val="6"/>
                <c:pt idx="0">
                  <c:v>9.4601482936245568E-2</c:v>
                </c:pt>
                <c:pt idx="1">
                  <c:v>8.0073267861634809E-2</c:v>
                </c:pt>
                <c:pt idx="2">
                  <c:v>8.3322833508519267E-2</c:v>
                </c:pt>
                <c:pt idx="3">
                  <c:v>8.9150165526465236E-2</c:v>
                </c:pt>
                <c:pt idx="4">
                  <c:v>8.6116153430409251E-2</c:v>
                </c:pt>
                <c:pt idx="5">
                  <c:v>7.7661757706670373E-2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South</c:v>
                </c:pt>
              </c:strCache>
            </c:strRef>
          </c:tx>
          <c:spPr>
            <a:ln w="19050">
              <a:solidFill>
                <a:srgbClr val="FF99CC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99CC"/>
              </a:solidFill>
              <a:ln w="19050"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Sheet1!$B$5:$G$5</c:f>
              <c:numCache>
                <c:formatCode>#,##0.0000000</c:formatCode>
                <c:ptCount val="6"/>
                <c:pt idx="0">
                  <c:v>7.6465862585151687E-2</c:v>
                </c:pt>
                <c:pt idx="1">
                  <c:v>6.7666612143545635E-2</c:v>
                </c:pt>
                <c:pt idx="2">
                  <c:v>7.103141290492751E-2</c:v>
                </c:pt>
                <c:pt idx="3">
                  <c:v>8.8878082655227744E-2</c:v>
                </c:pt>
                <c:pt idx="4">
                  <c:v>6.6602027260459565E-2</c:v>
                </c:pt>
                <c:pt idx="5">
                  <c:v>7.6757300328929814E-2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West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17B65F"/>
              </a:solidFill>
              <a:ln w="19050"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Nov'12</c:v>
                </c:pt>
                <c:pt idx="1">
                  <c:v>Dec'12</c:v>
                </c:pt>
                <c:pt idx="2">
                  <c:v>Jan'13</c:v>
                </c:pt>
                <c:pt idx="3">
                  <c:v>Feb'13</c:v>
                </c:pt>
                <c:pt idx="4">
                  <c:v>Mar'13</c:v>
                </c:pt>
                <c:pt idx="5">
                  <c:v>Apr'13</c:v>
                </c:pt>
              </c:strCache>
            </c:strRef>
          </c:cat>
          <c:val>
            <c:numRef>
              <c:f>Sheet1!$B$6:$G$6</c:f>
              <c:numCache>
                <c:formatCode>#,##0.0000000</c:formatCode>
                <c:ptCount val="6"/>
                <c:pt idx="0">
                  <c:v>7.1651867362190355E-2</c:v>
                </c:pt>
                <c:pt idx="1">
                  <c:v>8.0838153121724043E-2</c:v>
                </c:pt>
                <c:pt idx="2">
                  <c:v>6.9270053917362129E-2</c:v>
                </c:pt>
                <c:pt idx="3">
                  <c:v>0.10648263264905551</c:v>
                </c:pt>
                <c:pt idx="4">
                  <c:v>7.2228806836611537E-2</c:v>
                </c:pt>
                <c:pt idx="5">
                  <c:v>7.8814924553964133E-2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7968"/>
        <c:axId val="32662080"/>
      </c:lineChart>
      <c:catAx>
        <c:axId val="78867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10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 smtClean="0"/>
                  <a:t>Market Share %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8029901636127561E-2"/>
              <c:y val="0.26137795275590558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baseline="0">
                <a:latin typeface="Arial" pitchFamily="34" charset="0"/>
              </a:defRPr>
            </a:pPr>
            <a:endParaRPr lang="en-US"/>
          </a:p>
        </c:txPr>
        <c:crossAx val="78867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5171339563862246E-2"/>
          <c:y val="0.93715879265091873"/>
          <c:w val="0.93302180685361003"/>
          <c:h val="3.3754855643044618E-2"/>
        </c:manualLayout>
      </c:layout>
      <c:overlay val="0"/>
      <c:txPr>
        <a:bodyPr/>
        <a:lstStyle/>
        <a:p>
          <a:pPr>
            <a:defRPr sz="1050"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4E71D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2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Performance by region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(MTH May’13,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RMB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2" name="Chart 26" descr="chart"/>
          <p:cNvGraphicFramePr/>
          <p:nvPr/>
        </p:nvGraphicFramePr>
        <p:xfrm>
          <a:off x="542820" y="1015999"/>
          <a:ext cx="8039558" cy="365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b="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b="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 descr="footnote"/>
          <p:cNvSpPr txBox="1"/>
          <p:nvPr/>
        </p:nvSpPr>
        <p:spPr>
          <a:xfrm>
            <a:off x="432000" y="645700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Data Source: IMS CHPA Nov'16</a:t>
            </a:r>
            <a:endParaRPr lang="en-US" sz="900" b="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graphicFrame>
        <p:nvGraphicFramePr>
          <p:cNvPr id="1026" name="Object 2" descr="sheet"/>
          <p:cNvGraphicFramePr>
            <a:graphicFrameLocks noChangeAspect="1"/>
          </p:cNvGraphicFramePr>
          <p:nvPr/>
        </p:nvGraphicFramePr>
        <p:xfrm>
          <a:off x="557213" y="4859338"/>
          <a:ext cx="8162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5" imgW="9210587" imgH="1019251" progId="Excel.Sheet.12">
                  <p:embed/>
                </p:oleObj>
              </mc:Choice>
              <mc:Fallback>
                <p:oleObj name="Worksheet" r:id="rId5" imgW="9210587" imgH="1019251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59338"/>
                        <a:ext cx="8162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73069</TotalTime>
  <Words>30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Taxol Performance by region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1921</cp:revision>
  <cp:lastPrinted>2003-08-22T16:32:12Z</cp:lastPrinted>
  <dcterms:created xsi:type="dcterms:W3CDTF">2001-06-20T12:40:14Z</dcterms:created>
  <dcterms:modified xsi:type="dcterms:W3CDTF">2017-01-18T07:57:00Z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