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799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00FF"/>
    <a:srgbClr val="339933"/>
    <a:srgbClr val="66FF66"/>
    <a:srgbClr val="66FFFF"/>
    <a:srgbClr val="4E71D1"/>
    <a:srgbClr val="FF9900"/>
    <a:srgbClr val="B2B2B2"/>
    <a:srgbClr val="3366FF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75" d="100"/>
          <a:sy n="75" d="100"/>
        </p:scale>
        <p:origin x="-1050" y="-15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8031449608621933E-2"/>
          <c:y val="1.4267214759919719E-2"/>
          <c:w val="0.89631547752820195"/>
          <c:h val="0.75279055533081896"/>
        </c:manualLayout>
      </c:layout>
      <c:bubbleChart>
        <c:varyColors val="0"/>
        <c:ser>
          <c:idx val="0"/>
          <c:order val="0"/>
          <c:tx>
            <c:strRef>
              <c:f>TopRanks!$B$2</c:f>
              <c:strCache>
                <c:ptCount val="1"/>
                <c:pt idx="0">
                  <c:v>Beijing</c:v>
                </c:pt>
              </c:strCache>
            </c:strRef>
          </c:tx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TopRanks!$C$2</c:f>
              <c:numCache>
                <c:formatCode>0%</c:formatCode>
                <c:ptCount val="1"/>
                <c:pt idx="0">
                  <c:v>0.17329800000000378</c:v>
                </c:pt>
              </c:numCache>
            </c:numRef>
          </c:xVal>
          <c:yVal>
            <c:numRef>
              <c:f>TopRanks!$D$2</c:f>
              <c:numCache>
                <c:formatCode>0%</c:formatCode>
                <c:ptCount val="1"/>
                <c:pt idx="0">
                  <c:v>-4.2009384300000034E-4</c:v>
                </c:pt>
              </c:numCache>
            </c:numRef>
          </c:yVal>
          <c:bubbleSize>
            <c:numRef>
              <c:f>TopRanks!$E$2</c:f>
              <c:numCache>
                <c:formatCode>General</c:formatCode>
                <c:ptCount val="1"/>
                <c:pt idx="0">
                  <c:v>18862400</c:v>
                </c:pt>
              </c:numCache>
            </c:numRef>
          </c:bubbleSize>
          <c:bubble3D val="0"/>
        </c:ser>
        <c:ser>
          <c:idx val="1"/>
          <c:order val="1"/>
          <c:tx>
            <c:strRef>
              <c:f>TopRanks!$B$3</c:f>
              <c:strCache>
                <c:ptCount val="1"/>
                <c:pt idx="0">
                  <c:v>Dalian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TopRanks!$C$3</c:f>
              <c:numCache>
                <c:formatCode>0%</c:formatCode>
                <c:ptCount val="1"/>
                <c:pt idx="0">
                  <c:v>3.9439700000001004E-3</c:v>
                </c:pt>
              </c:numCache>
            </c:numRef>
          </c:xVal>
          <c:yVal>
            <c:numRef>
              <c:f>TopRanks!$D$3</c:f>
              <c:numCache>
                <c:formatCode>0%</c:formatCode>
                <c:ptCount val="1"/>
                <c:pt idx="0">
                  <c:v>-0.59200568671499998</c:v>
                </c:pt>
              </c:numCache>
            </c:numRef>
          </c:yVal>
          <c:bubbleSize>
            <c:numRef>
              <c:f>TopRanks!$E$3</c:f>
              <c:numCache>
                <c:formatCode>General</c:formatCode>
                <c:ptCount val="1"/>
                <c:pt idx="0">
                  <c:v>41899.199999999997</c:v>
                </c:pt>
              </c:numCache>
            </c:numRef>
          </c:bubbleSize>
          <c:bubble3D val="0"/>
        </c:ser>
        <c:ser>
          <c:idx val="2"/>
          <c:order val="2"/>
          <c:tx>
            <c:strRef>
              <c:f>TopRanks!$B$4</c:f>
              <c:strCache>
                <c:ptCount val="1"/>
                <c:pt idx="0">
                  <c:v>Tianjin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>
              <c:idx val="0"/>
              <c:layout/>
              <c:dLblPos val="ctr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Pos val="ctr"/>
            <c:showLegendKey val="0"/>
            <c:showVal val="1"/>
            <c:showCatName val="1"/>
            <c:showSerName val="1"/>
            <c:showPercent val="0"/>
            <c:showBubbleSize val="0"/>
            <c:showLeaderLines val="0"/>
          </c:dLbls>
          <c:xVal>
            <c:numRef>
              <c:f>TopRanks!$C$4</c:f>
              <c:numCache>
                <c:formatCode>0%</c:formatCode>
                <c:ptCount val="1"/>
                <c:pt idx="0">
                  <c:v>1.2846099999999999E-2</c:v>
                </c:pt>
              </c:numCache>
            </c:numRef>
          </c:xVal>
          <c:yVal>
            <c:numRef>
              <c:f>TopRanks!$D$4</c:f>
              <c:numCache>
                <c:formatCode>0%</c:formatCode>
                <c:ptCount val="1"/>
                <c:pt idx="0">
                  <c:v>0.67116207806700001</c:v>
                </c:pt>
              </c:numCache>
            </c:numRef>
          </c:yVal>
          <c:bubbleSize>
            <c:numRef>
              <c:f>TopRanks!$E$4</c:f>
              <c:numCache>
                <c:formatCode>General</c:formatCode>
                <c:ptCount val="1"/>
                <c:pt idx="0">
                  <c:v>421129</c:v>
                </c:pt>
              </c:numCache>
            </c:numRef>
          </c:bubbleSize>
          <c:bubble3D val="0"/>
        </c:ser>
        <c:ser>
          <c:idx val="3"/>
          <c:order val="3"/>
          <c:tx>
            <c:strRef>
              <c:f>TopRanks!$B$5</c:f>
              <c:strCache>
                <c:ptCount val="1"/>
                <c:pt idx="0">
                  <c:v>Jinan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TopRanks!$C$5</c:f>
              <c:numCache>
                <c:formatCode>0%</c:formatCode>
                <c:ptCount val="1"/>
                <c:pt idx="0">
                  <c:v>5.3723000000000014E-2</c:v>
                </c:pt>
              </c:numCache>
            </c:numRef>
          </c:xVal>
          <c:yVal>
            <c:numRef>
              <c:f>TopRanks!$D$5</c:f>
              <c:numCache>
                <c:formatCode>0%</c:formatCode>
                <c:ptCount val="1"/>
                <c:pt idx="0">
                  <c:v>1.0437909109939998</c:v>
                </c:pt>
              </c:numCache>
            </c:numRef>
          </c:yVal>
          <c:bubbleSize>
            <c:numRef>
              <c:f>TopRanks!$E$5</c:f>
              <c:numCache>
                <c:formatCode>General</c:formatCode>
                <c:ptCount val="1"/>
                <c:pt idx="0">
                  <c:v>2183190</c:v>
                </c:pt>
              </c:numCache>
            </c:numRef>
          </c:bubbleSize>
          <c:bubble3D val="0"/>
        </c:ser>
        <c:ser>
          <c:idx val="4"/>
          <c:order val="4"/>
          <c:tx>
            <c:strRef>
              <c:f>TopRanks!$B$6</c:f>
              <c:strCache>
                <c:ptCount val="1"/>
                <c:pt idx="0">
                  <c:v>Qingdao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TopRanks!$C$6</c:f>
              <c:numCache>
                <c:formatCode>0%</c:formatCode>
                <c:ptCount val="1"/>
                <c:pt idx="0">
                  <c:v>1.49357E-2</c:v>
                </c:pt>
              </c:numCache>
            </c:numRef>
          </c:xVal>
          <c:yVal>
            <c:numRef>
              <c:f>TopRanks!$D$6</c:f>
              <c:numCache>
                <c:formatCode>0%</c:formatCode>
                <c:ptCount val="1"/>
                <c:pt idx="0">
                  <c:v>0</c:v>
                </c:pt>
              </c:numCache>
            </c:numRef>
          </c:yVal>
          <c:bubbleSize>
            <c:numRef>
              <c:f>TopRanks!$E$6</c:f>
              <c:numCache>
                <c:formatCode>General</c:formatCode>
                <c:ptCount val="1"/>
                <c:pt idx="0">
                  <c:v>277969</c:v>
                </c:pt>
              </c:numCache>
            </c:numRef>
          </c:bubbleSize>
          <c:bubble3D val="0"/>
        </c:ser>
        <c:ser>
          <c:idx val="5"/>
          <c:order val="5"/>
          <c:tx>
            <c:strRef>
              <c:f>TopRanks!$B$7</c:f>
              <c:strCache>
                <c:ptCount val="1"/>
                <c:pt idx="0">
                  <c:v>Shenyang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TopRanks!$C$7</c:f>
              <c:numCache>
                <c:formatCode>0%</c:formatCode>
                <c:ptCount val="1"/>
                <c:pt idx="0">
                  <c:v>0.25</c:v>
                </c:pt>
              </c:numCache>
            </c:numRef>
          </c:xVal>
          <c:yVal>
            <c:numRef>
              <c:f>TopRanks!$D$7</c:f>
              <c:numCache>
                <c:formatCode>0%</c:formatCode>
                <c:ptCount val="1"/>
                <c:pt idx="0">
                  <c:v>0.34563325813699064</c:v>
                </c:pt>
              </c:numCache>
            </c:numRef>
          </c:yVal>
          <c:bubbleSize>
            <c:numRef>
              <c:f>TopRanks!$E$7</c:f>
              <c:numCache>
                <c:formatCode>General</c:formatCode>
                <c:ptCount val="1"/>
                <c:pt idx="0">
                  <c:v>258881</c:v>
                </c:pt>
              </c:numCache>
            </c:numRef>
          </c:bubbleSize>
          <c:bubble3D val="0"/>
        </c:ser>
        <c:ser>
          <c:idx val="6"/>
          <c:order val="6"/>
          <c:tx>
            <c:strRef>
              <c:f>TopRanks!$B$8</c:f>
              <c:strCache>
                <c:ptCount val="1"/>
                <c:pt idx="0">
                  <c:v>Changchun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TopRanks!$C$8</c:f>
              <c:numCache>
                <c:formatCode>0%</c:formatCode>
                <c:ptCount val="1"/>
                <c:pt idx="0">
                  <c:v>1.7990699999999998E-2</c:v>
                </c:pt>
              </c:numCache>
            </c:numRef>
          </c:xVal>
          <c:yVal>
            <c:numRef>
              <c:f>TopRanks!$D$8</c:f>
              <c:numCache>
                <c:formatCode>0%</c:formatCode>
                <c:ptCount val="1"/>
                <c:pt idx="0">
                  <c:v>0.24996083193000451</c:v>
                </c:pt>
              </c:numCache>
            </c:numRef>
          </c:yVal>
          <c:bubbleSize>
            <c:numRef>
              <c:f>TopRanks!$E$8</c:f>
              <c:numCache>
                <c:formatCode>General</c:formatCode>
                <c:ptCount val="1"/>
                <c:pt idx="0">
                  <c:v>382953</c:v>
                </c:pt>
              </c:numCache>
            </c:numRef>
          </c:bubbleSize>
          <c:bubble3D val="0"/>
        </c:ser>
        <c:ser>
          <c:idx val="7"/>
          <c:order val="7"/>
          <c:tx>
            <c:strRef>
              <c:f>TopRanks!$B$9</c:f>
              <c:strCache>
                <c:ptCount val="1"/>
                <c:pt idx="0">
                  <c:v>Changzhou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TopRanks!$C$9</c:f>
              <c:numCache>
                <c:formatCode>0%</c:formatCode>
                <c:ptCount val="1"/>
                <c:pt idx="0">
                  <c:v>3.0315800000000011E-2</c:v>
                </c:pt>
              </c:numCache>
            </c:numRef>
          </c:xVal>
          <c:yVal>
            <c:numRef>
              <c:f>TopRanks!$D$9</c:f>
              <c:numCache>
                <c:formatCode>0%</c:formatCode>
                <c:ptCount val="1"/>
                <c:pt idx="0">
                  <c:v>-0.48611614925800695</c:v>
                </c:pt>
              </c:numCache>
            </c:numRef>
          </c:yVal>
          <c:bubbleSize>
            <c:numRef>
              <c:f>TopRanks!$E$9</c:f>
              <c:numCache>
                <c:formatCode>General</c:formatCode>
                <c:ptCount val="1"/>
                <c:pt idx="0">
                  <c:v>313759</c:v>
                </c:pt>
              </c:numCache>
            </c:numRef>
          </c:bubbleSize>
          <c:bubble3D val="0"/>
        </c:ser>
        <c:ser>
          <c:idx val="8"/>
          <c:order val="8"/>
          <c:tx>
            <c:strRef>
              <c:f>TopRanks!$B$10</c:f>
              <c:strCache>
                <c:ptCount val="1"/>
                <c:pt idx="0">
                  <c:v>Daqing</c:v>
                </c:pt>
              </c:strCache>
            </c:strRef>
          </c:tx>
          <c:spPr>
            <a:solidFill>
              <a:srgbClr val="0070C0"/>
            </a:solidFill>
            <a:ln w="25400">
              <a:noFill/>
            </a:ln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en-US" smtClean="0"/>
                      <a:t>FXQ</a:t>
                    </a:r>
                    <a:endParaRPr lang="en-US" alt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TopRanks!$C$10</c:f>
              <c:numCache>
                <c:formatCode>0%</c:formatCode>
                <c:ptCount val="1"/>
                <c:pt idx="0">
                  <c:v>0</c:v>
                </c:pt>
              </c:numCache>
            </c:numRef>
          </c:xVal>
          <c:yVal>
            <c:numRef>
              <c:f>TopRanks!$D$10</c:f>
              <c:numCache>
                <c:formatCode>0%</c:formatCode>
                <c:ptCount val="1"/>
                <c:pt idx="0">
                  <c:v>-1</c:v>
                </c:pt>
              </c:numCache>
            </c:numRef>
          </c:yVal>
          <c:bubbleSize>
            <c:numRef>
              <c:f>TopRanks!$E$10</c:f>
              <c:numCache>
                <c:formatCode>General</c:formatCode>
                <c:ptCount val="1"/>
                <c:pt idx="0">
                  <c:v>0</c:v>
                </c:pt>
              </c:numCache>
            </c:numRef>
          </c:bubbleSize>
          <c:bubble3D val="0"/>
        </c:ser>
        <c:ser>
          <c:idx val="9"/>
          <c:order val="9"/>
          <c:tx>
            <c:strRef>
              <c:f>TopRanks!$B$11</c:f>
              <c:strCache>
                <c:ptCount val="1"/>
                <c:pt idx="0">
                  <c:v>FuXiaQuan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TopRanks!$C$11</c:f>
              <c:numCache>
                <c:formatCode>0%</c:formatCode>
                <c:ptCount val="1"/>
                <c:pt idx="0">
                  <c:v>6.6958199999999999E-3</c:v>
                </c:pt>
              </c:numCache>
            </c:numRef>
          </c:xVal>
          <c:yVal>
            <c:numRef>
              <c:f>TopRanks!$D$11</c:f>
              <c:numCache>
                <c:formatCode>0%</c:formatCode>
                <c:ptCount val="1"/>
                <c:pt idx="0">
                  <c:v>8.4847376769790248</c:v>
                </c:pt>
              </c:numCache>
            </c:numRef>
          </c:yVal>
          <c:bubbleSize>
            <c:numRef>
              <c:f>TopRanks!$E$11</c:f>
              <c:numCache>
                <c:formatCode>General</c:formatCode>
                <c:ptCount val="1"/>
                <c:pt idx="0">
                  <c:v>305423</c:v>
                </c:pt>
              </c:numCache>
            </c:numRef>
          </c:bubbleSize>
          <c:bubble3D val="0"/>
        </c:ser>
        <c:ser>
          <c:idx val="10"/>
          <c:order val="10"/>
          <c:tx>
            <c:strRef>
              <c:f>TopRanks!$B$12</c:f>
              <c:strCache>
                <c:ptCount val="1"/>
                <c:pt idx="0">
                  <c:v>Guiyang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TopRanks!$C$12</c:f>
              <c:numCache>
                <c:formatCode>0%</c:formatCode>
                <c:ptCount val="1"/>
                <c:pt idx="0">
                  <c:v>0</c:v>
                </c:pt>
              </c:numCache>
            </c:numRef>
          </c:xVal>
          <c:yVal>
            <c:numRef>
              <c:f>TopRanks!$D$12</c:f>
              <c:numCache>
                <c:formatCode>0%</c:formatCode>
                <c:ptCount val="1"/>
                <c:pt idx="0">
                  <c:v>-1</c:v>
                </c:pt>
              </c:numCache>
            </c:numRef>
          </c:yVal>
          <c:bubbleSize>
            <c:numRef>
              <c:f>TopRanks!$E$12</c:f>
              <c:numCache>
                <c:formatCode>General</c:formatCode>
                <c:ptCount val="1"/>
                <c:pt idx="0">
                  <c:v>0</c:v>
                </c:pt>
              </c:numCache>
            </c:numRef>
          </c:bubbleSize>
          <c:bubble3D val="0"/>
        </c:ser>
        <c:ser>
          <c:idx val="11"/>
          <c:order val="11"/>
          <c:tx>
            <c:strRef>
              <c:f>TopRanks!$B$13</c:f>
              <c:strCache>
                <c:ptCount val="1"/>
                <c:pt idx="0">
                  <c:v>Guangzhou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TopRanks!$C$13</c:f>
              <c:numCache>
                <c:formatCode>0%</c:formatCode>
                <c:ptCount val="1"/>
                <c:pt idx="0">
                  <c:v>0.144375</c:v>
                </c:pt>
              </c:numCache>
            </c:numRef>
          </c:xVal>
          <c:yVal>
            <c:numRef>
              <c:f>TopRanks!$D$13</c:f>
              <c:numCache>
                <c:formatCode>0%</c:formatCode>
                <c:ptCount val="1"/>
                <c:pt idx="0">
                  <c:v>0.30977307563700757</c:v>
                </c:pt>
              </c:numCache>
            </c:numRef>
          </c:yVal>
          <c:bubbleSize>
            <c:numRef>
              <c:f>TopRanks!$E$13</c:f>
              <c:numCache>
                <c:formatCode>General</c:formatCode>
                <c:ptCount val="1"/>
                <c:pt idx="0">
                  <c:v>13767300</c:v>
                </c:pt>
              </c:numCache>
            </c:numRef>
          </c:bubbleSize>
          <c:bubble3D val="0"/>
        </c:ser>
        <c:ser>
          <c:idx val="12"/>
          <c:order val="12"/>
          <c:tx>
            <c:strRef>
              <c:f>TopRanks!$B$14</c:f>
              <c:strCache>
                <c:ptCount val="1"/>
                <c:pt idx="0">
                  <c:v>Changsha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TopRanks!$C$14</c:f>
              <c:numCache>
                <c:formatCode>0%</c:formatCode>
                <c:ptCount val="1"/>
                <c:pt idx="0">
                  <c:v>5.5928000000000002E-3</c:v>
                </c:pt>
              </c:numCache>
            </c:numRef>
          </c:xVal>
          <c:yVal>
            <c:numRef>
              <c:f>TopRanks!$D$14</c:f>
              <c:numCache>
                <c:formatCode>0%</c:formatCode>
                <c:ptCount val="1"/>
                <c:pt idx="0">
                  <c:v>-0.34933370069199993</c:v>
                </c:pt>
              </c:numCache>
            </c:numRef>
          </c:yVal>
          <c:bubbleSize>
            <c:numRef>
              <c:f>TopRanks!$E$14</c:f>
              <c:numCache>
                <c:formatCode>General</c:formatCode>
                <c:ptCount val="1"/>
                <c:pt idx="0">
                  <c:v>231248</c:v>
                </c:pt>
              </c:numCache>
            </c:numRef>
          </c:bubbleSize>
          <c:bubble3D val="0"/>
        </c:ser>
        <c:ser>
          <c:idx val="13"/>
          <c:order val="13"/>
          <c:tx>
            <c:strRef>
              <c:f>TopRanks!$B$15</c:f>
              <c:strCache>
                <c:ptCount val="1"/>
                <c:pt idx="0">
                  <c:v>Harbin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TopRanks!$C$15</c:f>
              <c:numCache>
                <c:formatCode>0%</c:formatCode>
                <c:ptCount val="1"/>
                <c:pt idx="0">
                  <c:v>2.6460399999999999E-2</c:v>
                </c:pt>
              </c:numCache>
            </c:numRef>
          </c:xVal>
          <c:yVal>
            <c:numRef>
              <c:f>TopRanks!$D$15</c:f>
              <c:numCache>
                <c:formatCode>0%</c:formatCode>
                <c:ptCount val="1"/>
                <c:pt idx="0">
                  <c:v>0.35264461855500001</c:v>
                </c:pt>
              </c:numCache>
            </c:numRef>
          </c:yVal>
          <c:bubbleSize>
            <c:numRef>
              <c:f>TopRanks!$E$15</c:f>
              <c:numCache>
                <c:formatCode>General</c:formatCode>
                <c:ptCount val="1"/>
                <c:pt idx="0">
                  <c:v>963384</c:v>
                </c:pt>
              </c:numCache>
            </c:numRef>
          </c:bubbleSize>
          <c:bubble3D val="0"/>
        </c:ser>
        <c:ser>
          <c:idx val="14"/>
          <c:order val="14"/>
          <c:tx>
            <c:strRef>
              <c:f>TopRanks!$B$16</c:f>
              <c:strCache>
                <c:ptCount val="1"/>
                <c:pt idx="0">
                  <c:v>Jinhua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TopRanks!$C$16</c:f>
              <c:numCache>
                <c:formatCode>0%</c:formatCode>
                <c:ptCount val="1"/>
                <c:pt idx="0">
                  <c:v>9.8169200000000068E-3</c:v>
                </c:pt>
              </c:numCache>
            </c:numRef>
          </c:xVal>
          <c:yVal>
            <c:numRef>
              <c:f>TopRanks!$D$16</c:f>
              <c:numCache>
                <c:formatCode>0%</c:formatCode>
                <c:ptCount val="1"/>
                <c:pt idx="0">
                  <c:v>-0.40433777410100002</c:v>
                </c:pt>
              </c:numCache>
            </c:numRef>
          </c:yVal>
          <c:bubbleSize>
            <c:numRef>
              <c:f>TopRanks!$E$16</c:f>
              <c:numCache>
                <c:formatCode>General</c:formatCode>
                <c:ptCount val="1"/>
                <c:pt idx="0">
                  <c:v>28632</c:v>
                </c:pt>
              </c:numCache>
            </c:numRef>
          </c:bubbleSize>
          <c:bubble3D val="0"/>
        </c:ser>
        <c:ser>
          <c:idx val="15"/>
          <c:order val="15"/>
          <c:tx>
            <c:strRef>
              <c:f>TopRanks!$B$17</c:f>
              <c:strCache>
                <c:ptCount val="1"/>
                <c:pt idx="0">
                  <c:v>Jining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TopRanks!$C$17</c:f>
              <c:numCache>
                <c:formatCode>0%</c:formatCode>
                <c:ptCount val="1"/>
                <c:pt idx="0">
                  <c:v>1.3273500000000021E-2</c:v>
                </c:pt>
              </c:numCache>
            </c:numRef>
          </c:xVal>
          <c:yVal>
            <c:numRef>
              <c:f>TopRanks!$D$17</c:f>
              <c:numCache>
                <c:formatCode>0%</c:formatCode>
                <c:ptCount val="1"/>
                <c:pt idx="0">
                  <c:v>0</c:v>
                </c:pt>
              </c:numCache>
            </c:numRef>
          </c:yVal>
          <c:bubbleSize>
            <c:numRef>
              <c:f>TopRanks!$E$17</c:f>
              <c:numCache>
                <c:formatCode>General</c:formatCode>
                <c:ptCount val="1"/>
                <c:pt idx="0">
                  <c:v>108576</c:v>
                </c:pt>
              </c:numCache>
            </c:numRef>
          </c:bubbleSize>
          <c:bubble3D val="0"/>
        </c:ser>
        <c:ser>
          <c:idx val="16"/>
          <c:order val="16"/>
          <c:tx>
            <c:strRef>
              <c:f>TopRanks!$B$18</c:f>
              <c:strCache>
                <c:ptCount val="1"/>
                <c:pt idx="0">
                  <c:v>Jiaxing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TopRanks!$C$18</c:f>
              <c:numCache>
                <c:formatCode>0%</c:formatCode>
                <c:ptCount val="1"/>
                <c:pt idx="0">
                  <c:v>9.8379800000000048E-3</c:v>
                </c:pt>
              </c:numCache>
            </c:numRef>
          </c:xVal>
          <c:yVal>
            <c:numRef>
              <c:f>TopRanks!$D$18</c:f>
              <c:numCache>
                <c:formatCode>0%</c:formatCode>
                <c:ptCount val="1"/>
                <c:pt idx="0">
                  <c:v>0</c:v>
                </c:pt>
              </c:numCache>
            </c:numRef>
          </c:yVal>
          <c:bubbleSize>
            <c:numRef>
              <c:f>TopRanks!$E$18</c:f>
              <c:numCache>
                <c:formatCode>General</c:formatCode>
                <c:ptCount val="1"/>
                <c:pt idx="0">
                  <c:v>56071</c:v>
                </c:pt>
              </c:numCache>
            </c:numRef>
          </c:bubbleSize>
          <c:bubble3D val="0"/>
        </c:ser>
        <c:ser>
          <c:idx val="17"/>
          <c:order val="17"/>
          <c:tx>
            <c:strRef>
              <c:f>TopRanks!$B$19</c:f>
              <c:strCache>
                <c:ptCount val="1"/>
                <c:pt idx="0">
                  <c:v>Kunming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TopRanks!$C$19</c:f>
              <c:numCache>
                <c:formatCode>0%</c:formatCode>
                <c:ptCount val="1"/>
                <c:pt idx="0">
                  <c:v>3.2403700000000958E-2</c:v>
                </c:pt>
              </c:numCache>
            </c:numRef>
          </c:xVal>
          <c:yVal>
            <c:numRef>
              <c:f>TopRanks!$D$19</c:f>
              <c:numCache>
                <c:formatCode>0%</c:formatCode>
                <c:ptCount val="1"/>
                <c:pt idx="0">
                  <c:v>0.74997580751002835</c:v>
                </c:pt>
              </c:numCache>
            </c:numRef>
          </c:yVal>
          <c:bubbleSize>
            <c:numRef>
              <c:f>TopRanks!$E$19</c:f>
              <c:numCache>
                <c:formatCode>General</c:formatCode>
                <c:ptCount val="1"/>
                <c:pt idx="0">
                  <c:v>345402</c:v>
                </c:pt>
              </c:numCache>
            </c:numRef>
          </c:bubbleSize>
          <c:bubble3D val="0"/>
        </c:ser>
        <c:ser>
          <c:idx val="18"/>
          <c:order val="18"/>
          <c:tx>
            <c:strRef>
              <c:f>TopRanks!$B$20</c:f>
              <c:strCache>
                <c:ptCount val="1"/>
                <c:pt idx="0">
                  <c:v>Linyi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TopRanks!$C$20</c:f>
              <c:numCache>
                <c:formatCode>0%</c:formatCode>
                <c:ptCount val="1"/>
                <c:pt idx="0">
                  <c:v>3.9289599999999996E-3</c:v>
                </c:pt>
              </c:numCache>
            </c:numRef>
          </c:xVal>
          <c:yVal>
            <c:numRef>
              <c:f>TopRanks!$D$20</c:f>
              <c:numCache>
                <c:formatCode>0%</c:formatCode>
                <c:ptCount val="1"/>
                <c:pt idx="0">
                  <c:v>-0.88085998801599996</c:v>
                </c:pt>
              </c:numCache>
            </c:numRef>
          </c:yVal>
          <c:bubbleSize>
            <c:numRef>
              <c:f>TopRanks!$E$20</c:f>
              <c:numCache>
                <c:formatCode>General</c:formatCode>
                <c:ptCount val="1"/>
                <c:pt idx="0">
                  <c:v>33404</c:v>
                </c:pt>
              </c:numCache>
            </c:numRef>
          </c:bubbleSize>
          <c:bubble3D val="0"/>
        </c:ser>
        <c:ser>
          <c:idx val="19"/>
          <c:order val="19"/>
          <c:tx>
            <c:strRef>
              <c:f>TopRanks!$B$21</c:f>
              <c:strCache>
                <c:ptCount val="1"/>
                <c:pt idx="0">
                  <c:v>Luoyang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en-US" smtClean="0"/>
                      <a:t>NB</a:t>
                    </a:r>
                    <a:endParaRPr lang="en-US" alt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TopRanks!$C$21</c:f>
              <c:numCache>
                <c:formatCode>0%</c:formatCode>
                <c:ptCount val="1"/>
                <c:pt idx="0">
                  <c:v>0</c:v>
                </c:pt>
              </c:numCache>
            </c:numRef>
          </c:xVal>
          <c:yVal>
            <c:numRef>
              <c:f>TopRanks!$D$21</c:f>
              <c:numCache>
                <c:formatCode>0%</c:formatCode>
                <c:ptCount val="1"/>
                <c:pt idx="0">
                  <c:v>0</c:v>
                </c:pt>
              </c:numCache>
            </c:numRef>
          </c:yVal>
          <c:bubbleSize>
            <c:numRef>
              <c:f>TopRanks!$E$21</c:f>
              <c:numCache>
                <c:formatCode>General</c:formatCode>
                <c:ptCount val="1"/>
                <c:pt idx="0">
                  <c:v>0</c:v>
                </c:pt>
              </c:numCache>
            </c:numRef>
          </c:bubbleSize>
          <c:bubble3D val="0"/>
        </c:ser>
        <c:ser>
          <c:idx val="20"/>
          <c:order val="20"/>
          <c:tx>
            <c:strRef>
              <c:f>TopRanks!$B$22</c:f>
              <c:strCache>
                <c:ptCount val="1"/>
                <c:pt idx="0">
                  <c:v>Ningbo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TopRanks!$C$22</c:f>
              <c:numCache>
                <c:formatCode>0%</c:formatCode>
                <c:ptCount val="1"/>
                <c:pt idx="0">
                  <c:v>3.1396800000000002E-2</c:v>
                </c:pt>
              </c:numCache>
            </c:numRef>
          </c:xVal>
          <c:yVal>
            <c:numRef>
              <c:f>TopRanks!$D$22</c:f>
              <c:numCache>
                <c:formatCode>0%</c:formatCode>
                <c:ptCount val="1"/>
                <c:pt idx="0">
                  <c:v>0.94012141655202253</c:v>
                </c:pt>
              </c:numCache>
            </c:numRef>
          </c:yVal>
          <c:bubbleSize>
            <c:numRef>
              <c:f>TopRanks!$E$22</c:f>
              <c:numCache>
                <c:formatCode>General</c:formatCode>
                <c:ptCount val="1"/>
                <c:pt idx="0">
                  <c:v>384146</c:v>
                </c:pt>
              </c:numCache>
            </c:numRef>
          </c:bubbleSize>
          <c:bubble3D val="0"/>
        </c:ser>
        <c:ser>
          <c:idx val="21"/>
          <c:order val="21"/>
          <c:tx>
            <c:strRef>
              <c:f>TopRanks!$B$23</c:f>
              <c:strCache>
                <c:ptCount val="1"/>
                <c:pt idx="0">
                  <c:v>Nanchang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TopRanks!$C$23</c:f>
              <c:numCache>
                <c:formatCode>0%</c:formatCode>
                <c:ptCount val="1"/>
                <c:pt idx="0">
                  <c:v>0</c:v>
                </c:pt>
              </c:numCache>
            </c:numRef>
          </c:xVal>
          <c:yVal>
            <c:numRef>
              <c:f>TopRanks!$D$23</c:f>
              <c:numCache>
                <c:formatCode>0%</c:formatCode>
                <c:ptCount val="1"/>
                <c:pt idx="0">
                  <c:v>0</c:v>
                </c:pt>
              </c:numCache>
            </c:numRef>
          </c:yVal>
          <c:bubbleSize>
            <c:numRef>
              <c:f>TopRanks!$E$23</c:f>
              <c:numCache>
                <c:formatCode>General</c:formatCode>
                <c:ptCount val="1"/>
                <c:pt idx="0">
                  <c:v>0</c:v>
                </c:pt>
              </c:numCache>
            </c:numRef>
          </c:bubbleSize>
          <c:bubble3D val="0"/>
        </c:ser>
        <c:ser>
          <c:idx val="22"/>
          <c:order val="22"/>
          <c:tx>
            <c:strRef>
              <c:f>TopRanks!$B$24</c:f>
              <c:strCache>
                <c:ptCount val="1"/>
                <c:pt idx="0">
                  <c:v>Nanning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TopRanks!$C$24</c:f>
              <c:numCache>
                <c:formatCode>0%</c:formatCode>
                <c:ptCount val="1"/>
                <c:pt idx="0">
                  <c:v>1.498750000000032E-3</c:v>
                </c:pt>
              </c:numCache>
            </c:numRef>
          </c:xVal>
          <c:yVal>
            <c:numRef>
              <c:f>TopRanks!$D$24</c:f>
              <c:numCache>
                <c:formatCode>0%</c:formatCode>
                <c:ptCount val="1"/>
                <c:pt idx="0">
                  <c:v>0</c:v>
                </c:pt>
              </c:numCache>
            </c:numRef>
          </c:yVal>
          <c:bubbleSize>
            <c:numRef>
              <c:f>TopRanks!$E$24</c:f>
              <c:numCache>
                <c:formatCode>General</c:formatCode>
                <c:ptCount val="1"/>
                <c:pt idx="0">
                  <c:v>9544</c:v>
                </c:pt>
              </c:numCache>
            </c:numRef>
          </c:bubbleSize>
          <c:bubble3D val="0"/>
        </c:ser>
        <c:ser>
          <c:idx val="23"/>
          <c:order val="23"/>
          <c:tx>
            <c:strRef>
              <c:f>TopRanks!$B$25</c:f>
              <c:strCache>
                <c:ptCount val="1"/>
                <c:pt idx="0">
                  <c:v>Nantong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TopRanks!$C$25</c:f>
              <c:numCache>
                <c:formatCode>0%</c:formatCode>
                <c:ptCount val="1"/>
                <c:pt idx="0">
                  <c:v>2.7046500000000012E-2</c:v>
                </c:pt>
              </c:numCache>
            </c:numRef>
          </c:xVal>
          <c:yVal>
            <c:numRef>
              <c:f>TopRanks!$D$25</c:f>
              <c:numCache>
                <c:formatCode>0%</c:formatCode>
                <c:ptCount val="1"/>
                <c:pt idx="0">
                  <c:v>2.520895750172055</c:v>
                </c:pt>
              </c:numCache>
            </c:numRef>
          </c:yVal>
          <c:bubbleSize>
            <c:numRef>
              <c:f>TopRanks!$E$25</c:f>
              <c:numCache>
                <c:formatCode>General</c:formatCode>
                <c:ptCount val="1"/>
                <c:pt idx="0">
                  <c:v>454025</c:v>
                </c:pt>
              </c:numCache>
            </c:numRef>
          </c:bubbleSize>
          <c:bubble3D val="0"/>
        </c:ser>
        <c:ser>
          <c:idx val="24"/>
          <c:order val="24"/>
          <c:tx>
            <c:strRef>
              <c:f>TopRanks!$B$26</c:f>
              <c:strCache>
                <c:ptCount val="1"/>
                <c:pt idx="0">
                  <c:v>Nanyang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en-US" smtClean="0"/>
                      <a:t>SX</a:t>
                    </a:r>
                    <a:endParaRPr lang="en-US" alt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TopRanks!$C$26</c:f>
              <c:numCache>
                <c:formatCode>0%</c:formatCode>
                <c:ptCount val="1"/>
                <c:pt idx="0">
                  <c:v>0</c:v>
                </c:pt>
              </c:numCache>
            </c:numRef>
          </c:xVal>
          <c:yVal>
            <c:numRef>
              <c:f>TopRanks!$D$26</c:f>
              <c:numCache>
                <c:formatCode>0%</c:formatCode>
                <c:ptCount val="1"/>
                <c:pt idx="0">
                  <c:v>0</c:v>
                </c:pt>
              </c:numCache>
            </c:numRef>
          </c:yVal>
          <c:bubbleSize>
            <c:numRef>
              <c:f>TopRanks!$E$26</c:f>
              <c:numCache>
                <c:formatCode>General</c:formatCode>
                <c:ptCount val="1"/>
                <c:pt idx="0">
                  <c:v>0</c:v>
                </c:pt>
              </c:numCache>
            </c:numRef>
          </c:bubbleSize>
          <c:bubble3D val="0"/>
        </c:ser>
        <c:ser>
          <c:idx val="25"/>
          <c:order val="25"/>
          <c:tx>
            <c:strRef>
              <c:f>TopRanks!$B$27</c:f>
              <c:strCache>
                <c:ptCount val="1"/>
                <c:pt idx="0">
                  <c:v>Pingdingshan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TopRanks!$C$27</c:f>
              <c:numCache>
                <c:formatCode>0%</c:formatCode>
                <c:ptCount val="1"/>
                <c:pt idx="0">
                  <c:v>3.9903500000000001E-3</c:v>
                </c:pt>
              </c:numCache>
            </c:numRef>
          </c:xVal>
          <c:yVal>
            <c:numRef>
              <c:f>TopRanks!$D$27</c:f>
              <c:numCache>
                <c:formatCode>0%</c:formatCode>
                <c:ptCount val="1"/>
                <c:pt idx="0">
                  <c:v>-0.36512497937901883</c:v>
                </c:pt>
              </c:numCache>
            </c:numRef>
          </c:yVal>
          <c:bubbleSize>
            <c:numRef>
              <c:f>TopRanks!$E$27</c:f>
              <c:numCache>
                <c:formatCode>General</c:formatCode>
                <c:ptCount val="1"/>
                <c:pt idx="0">
                  <c:v>11930</c:v>
                </c:pt>
              </c:numCache>
            </c:numRef>
          </c:bubbleSize>
          <c:bubble3D val="0"/>
        </c:ser>
        <c:ser>
          <c:idx val="26"/>
          <c:order val="26"/>
          <c:tx>
            <c:strRef>
              <c:f>TopRanks!$B$28</c:f>
              <c:strCache>
                <c:ptCount val="1"/>
                <c:pt idx="0">
                  <c:v>Pearl River delta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TopRanks!$C$28</c:f>
              <c:numCache>
                <c:formatCode>0%</c:formatCode>
                <c:ptCount val="1"/>
                <c:pt idx="0">
                  <c:v>3.8369300000000002E-2</c:v>
                </c:pt>
              </c:numCache>
            </c:numRef>
          </c:xVal>
          <c:yVal>
            <c:numRef>
              <c:f>TopRanks!$D$28</c:f>
              <c:numCache>
                <c:formatCode>0%</c:formatCode>
                <c:ptCount val="1"/>
                <c:pt idx="0">
                  <c:v>0.24315335864700041</c:v>
                </c:pt>
              </c:numCache>
            </c:numRef>
          </c:yVal>
          <c:bubbleSize>
            <c:numRef>
              <c:f>TopRanks!$E$28</c:f>
              <c:numCache>
                <c:formatCode>General</c:formatCode>
                <c:ptCount val="1"/>
                <c:pt idx="0">
                  <c:v>895943</c:v>
                </c:pt>
              </c:numCache>
            </c:numRef>
          </c:bubbleSize>
          <c:bubble3D val="0"/>
        </c:ser>
        <c:ser>
          <c:idx val="27"/>
          <c:order val="27"/>
          <c:tx>
            <c:strRef>
              <c:f>TopRanks!$B$29</c:f>
              <c:strCache>
                <c:ptCount val="1"/>
                <c:pt idx="0">
                  <c:v>Qiqihaer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TopRanks!$C$29</c:f>
              <c:numCache>
                <c:formatCode>0%</c:formatCode>
                <c:ptCount val="1"/>
                <c:pt idx="0">
                  <c:v>0</c:v>
                </c:pt>
              </c:numCache>
            </c:numRef>
          </c:xVal>
          <c:yVal>
            <c:numRef>
              <c:f>TopRanks!$D$29</c:f>
              <c:numCache>
                <c:formatCode>0%</c:formatCode>
                <c:ptCount val="1"/>
                <c:pt idx="0">
                  <c:v>0</c:v>
                </c:pt>
              </c:numCache>
            </c:numRef>
          </c:yVal>
          <c:bubbleSize>
            <c:numRef>
              <c:f>TopRanks!$E$29</c:f>
              <c:numCache>
                <c:formatCode>General</c:formatCode>
                <c:ptCount val="1"/>
                <c:pt idx="0">
                  <c:v>0</c:v>
                </c:pt>
              </c:numCache>
            </c:numRef>
          </c:bubbleSize>
          <c:bubble3D val="0"/>
        </c:ser>
        <c:ser>
          <c:idx val="28"/>
          <c:order val="28"/>
          <c:tx>
            <c:strRef>
              <c:f>TopRanks!$B$30</c:f>
              <c:strCache>
                <c:ptCount val="1"/>
                <c:pt idx="0">
                  <c:v>Shanghai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TopRanks!$C$30</c:f>
              <c:numCache>
                <c:formatCode>0%</c:formatCode>
                <c:ptCount val="1"/>
                <c:pt idx="0">
                  <c:v>6.7710900000000934E-2</c:v>
                </c:pt>
              </c:numCache>
            </c:numRef>
          </c:xVal>
          <c:yVal>
            <c:numRef>
              <c:f>TopRanks!$D$30</c:f>
              <c:numCache>
                <c:formatCode>0%</c:formatCode>
                <c:ptCount val="1"/>
                <c:pt idx="0">
                  <c:v>-0.31203860381201126</c:v>
                </c:pt>
              </c:numCache>
            </c:numRef>
          </c:yVal>
          <c:bubbleSize>
            <c:numRef>
              <c:f>TopRanks!$E$30</c:f>
              <c:numCache>
                <c:formatCode>General</c:formatCode>
                <c:ptCount val="1"/>
                <c:pt idx="0">
                  <c:v>8176820</c:v>
                </c:pt>
              </c:numCache>
            </c:numRef>
          </c:bubbleSize>
          <c:bubble3D val="0"/>
        </c:ser>
        <c:ser>
          <c:idx val="29"/>
          <c:order val="29"/>
          <c:tx>
            <c:strRef>
              <c:f>TopRanks!$B$31</c:f>
              <c:strCache>
                <c:ptCount val="1"/>
                <c:pt idx="0">
                  <c:v>Chengdu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TopRanks!$C$31</c:f>
              <c:numCache>
                <c:formatCode>0%</c:formatCode>
                <c:ptCount val="1"/>
                <c:pt idx="0">
                  <c:v>0.14832799999999999</c:v>
                </c:pt>
              </c:numCache>
            </c:numRef>
          </c:xVal>
          <c:yVal>
            <c:numRef>
              <c:f>TopRanks!$D$31</c:f>
              <c:numCache>
                <c:formatCode>0%</c:formatCode>
                <c:ptCount val="1"/>
                <c:pt idx="0">
                  <c:v>-3.4288043210000292E-3</c:v>
                </c:pt>
              </c:numCache>
            </c:numRef>
          </c:yVal>
          <c:bubbleSize>
            <c:numRef>
              <c:f>TopRanks!$E$31</c:f>
              <c:numCache>
                <c:formatCode>General</c:formatCode>
                <c:ptCount val="1"/>
                <c:pt idx="0">
                  <c:v>4329030</c:v>
                </c:pt>
              </c:numCache>
            </c:numRef>
          </c:bubbleSize>
          <c:bubble3D val="0"/>
        </c:ser>
        <c:ser>
          <c:idx val="30"/>
          <c:order val="30"/>
          <c:tx>
            <c:strRef>
              <c:f>TopRanks!$B$32</c:f>
              <c:strCache>
                <c:ptCount val="1"/>
                <c:pt idx="0">
                  <c:v>Chongqing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TopRanks!$C$32</c:f>
              <c:numCache>
                <c:formatCode>0%</c:formatCode>
                <c:ptCount val="1"/>
                <c:pt idx="0">
                  <c:v>3.3476699999999998E-2</c:v>
                </c:pt>
              </c:numCache>
            </c:numRef>
          </c:xVal>
          <c:yVal>
            <c:numRef>
              <c:f>TopRanks!$D$32</c:f>
              <c:numCache>
                <c:formatCode>0%</c:formatCode>
                <c:ptCount val="1"/>
                <c:pt idx="0">
                  <c:v>0.76706650827800005</c:v>
                </c:pt>
              </c:numCache>
            </c:numRef>
          </c:yVal>
          <c:bubbleSize>
            <c:numRef>
              <c:f>TopRanks!$E$32</c:f>
              <c:numCache>
                <c:formatCode>General</c:formatCode>
                <c:ptCount val="1"/>
                <c:pt idx="0">
                  <c:v>1208450</c:v>
                </c:pt>
              </c:numCache>
            </c:numRef>
          </c:bubbleSize>
          <c:bubble3D val="0"/>
        </c:ser>
        <c:ser>
          <c:idx val="31"/>
          <c:order val="31"/>
          <c:tx>
            <c:strRef>
              <c:f>TopRanks!$B$33</c:f>
              <c:strCache>
                <c:ptCount val="1"/>
                <c:pt idx="0">
                  <c:v>Shijiazhuang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en-US" smtClean="0"/>
                      <a:t>WZ</a:t>
                    </a:r>
                    <a:endParaRPr lang="en-US" alt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TopRanks!$C$33</c:f>
              <c:numCache>
                <c:formatCode>0%</c:formatCode>
                <c:ptCount val="1"/>
                <c:pt idx="0">
                  <c:v>0</c:v>
                </c:pt>
              </c:numCache>
            </c:numRef>
          </c:xVal>
          <c:yVal>
            <c:numRef>
              <c:f>TopRanks!$D$33</c:f>
              <c:numCache>
                <c:formatCode>0%</c:formatCode>
                <c:ptCount val="1"/>
                <c:pt idx="0">
                  <c:v>-1</c:v>
                </c:pt>
              </c:numCache>
            </c:numRef>
          </c:yVal>
          <c:bubbleSize>
            <c:numRef>
              <c:f>TopRanks!$E$33</c:f>
              <c:numCache>
                <c:formatCode>General</c:formatCode>
                <c:ptCount val="1"/>
                <c:pt idx="0">
                  <c:v>0</c:v>
                </c:pt>
              </c:numCache>
            </c:numRef>
          </c:bubbleSize>
          <c:bubble3D val="0"/>
        </c:ser>
        <c:ser>
          <c:idx val="32"/>
          <c:order val="32"/>
          <c:tx>
            <c:strRef>
              <c:f>TopRanks!$B$34</c:f>
              <c:strCache>
                <c:ptCount val="1"/>
                <c:pt idx="0">
                  <c:v>Suxi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TopRanks!$C$34</c:f>
              <c:numCache>
                <c:formatCode>0%</c:formatCode>
                <c:ptCount val="1"/>
                <c:pt idx="0">
                  <c:v>4.5739800000000004E-2</c:v>
                </c:pt>
              </c:numCache>
            </c:numRef>
          </c:xVal>
          <c:yVal>
            <c:numRef>
              <c:f>TopRanks!$D$34</c:f>
              <c:numCache>
                <c:formatCode>0%</c:formatCode>
                <c:ptCount val="1"/>
                <c:pt idx="0">
                  <c:v>-0.16812449064900001</c:v>
                </c:pt>
              </c:numCache>
            </c:numRef>
          </c:yVal>
          <c:bubbleSize>
            <c:numRef>
              <c:f>TopRanks!$E$34</c:f>
              <c:numCache>
                <c:formatCode>General</c:formatCode>
                <c:ptCount val="1"/>
                <c:pt idx="0">
                  <c:v>1407810</c:v>
                </c:pt>
              </c:numCache>
            </c:numRef>
          </c:bubbleSize>
          <c:bubble3D val="0"/>
        </c:ser>
        <c:ser>
          <c:idx val="33"/>
          <c:order val="33"/>
          <c:tx>
            <c:strRef>
              <c:f>TopRanks!$B$35</c:f>
              <c:strCache>
                <c:ptCount val="1"/>
                <c:pt idx="0">
                  <c:v>Shaoxing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TopRanks!$C$35</c:f>
              <c:numCache>
                <c:formatCode>0%</c:formatCode>
                <c:ptCount val="1"/>
                <c:pt idx="0">
                  <c:v>0.10963500000000251</c:v>
                </c:pt>
              </c:numCache>
            </c:numRef>
          </c:xVal>
          <c:yVal>
            <c:numRef>
              <c:f>TopRanks!$D$35</c:f>
              <c:numCache>
                <c:formatCode>0%</c:formatCode>
                <c:ptCount val="1"/>
                <c:pt idx="0">
                  <c:v>2.1030345298000765E-2</c:v>
                </c:pt>
              </c:numCache>
            </c:numRef>
          </c:yVal>
          <c:bubbleSize>
            <c:numRef>
              <c:f>TopRanks!$E$35</c:f>
              <c:numCache>
                <c:formatCode>General</c:formatCode>
                <c:ptCount val="1"/>
                <c:pt idx="0">
                  <c:v>627883</c:v>
                </c:pt>
              </c:numCache>
            </c:numRef>
          </c:bubbleSize>
          <c:bubble3D val="0"/>
        </c:ser>
        <c:ser>
          <c:idx val="34"/>
          <c:order val="34"/>
          <c:tx>
            <c:strRef>
              <c:f>TopRanks!$B$36</c:f>
              <c:strCache>
                <c:ptCount val="1"/>
                <c:pt idx="0">
                  <c:v>Shenzhen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TopRanks!$C$36</c:f>
              <c:numCache>
                <c:formatCode>0%</c:formatCode>
                <c:ptCount val="1"/>
                <c:pt idx="0">
                  <c:v>0.15503600000000378</c:v>
                </c:pt>
              </c:numCache>
            </c:numRef>
          </c:xVal>
          <c:yVal>
            <c:numRef>
              <c:f>TopRanks!$D$36</c:f>
              <c:numCache>
                <c:formatCode>0%</c:formatCode>
                <c:ptCount val="1"/>
                <c:pt idx="0">
                  <c:v>0.21402333315900487</c:v>
                </c:pt>
              </c:numCache>
            </c:numRef>
          </c:yVal>
          <c:bubbleSize>
            <c:numRef>
              <c:f>TopRanks!$E$36</c:f>
              <c:numCache>
                <c:formatCode>General</c:formatCode>
                <c:ptCount val="1"/>
                <c:pt idx="0">
                  <c:v>1558060</c:v>
                </c:pt>
              </c:numCache>
            </c:numRef>
          </c:bubbleSize>
          <c:bubble3D val="0"/>
        </c:ser>
        <c:ser>
          <c:idx val="35"/>
          <c:order val="35"/>
          <c:tx>
            <c:strRef>
              <c:f>TopRanks!$B$37</c:f>
              <c:strCache>
                <c:ptCount val="1"/>
                <c:pt idx="0">
                  <c:v>Taiyuan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TopRanks!$C$37</c:f>
              <c:numCache>
                <c:formatCode>0%</c:formatCode>
                <c:ptCount val="1"/>
                <c:pt idx="0">
                  <c:v>1.1686400000000312E-2</c:v>
                </c:pt>
              </c:numCache>
            </c:numRef>
          </c:xVal>
          <c:yVal>
            <c:numRef>
              <c:f>TopRanks!$D$37</c:f>
              <c:numCache>
                <c:formatCode>0%</c:formatCode>
                <c:ptCount val="1"/>
                <c:pt idx="0">
                  <c:v>-0.198881659731</c:v>
                </c:pt>
              </c:numCache>
            </c:numRef>
          </c:yVal>
          <c:bubbleSize>
            <c:numRef>
              <c:f>TopRanks!$E$37</c:f>
              <c:numCache>
                <c:formatCode>General</c:formatCode>
                <c:ptCount val="1"/>
                <c:pt idx="0">
                  <c:v>150318</c:v>
                </c:pt>
              </c:numCache>
            </c:numRef>
          </c:bubbleSize>
          <c:bubble3D val="0"/>
        </c:ser>
        <c:ser>
          <c:idx val="36"/>
          <c:order val="36"/>
          <c:tx>
            <c:strRef>
              <c:f>TopRanks!$B$38</c:f>
              <c:strCache>
                <c:ptCount val="1"/>
                <c:pt idx="0">
                  <c:v>Taizhou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TopRanks!$C$38</c:f>
              <c:numCache>
                <c:formatCode>0%</c:formatCode>
                <c:ptCount val="1"/>
                <c:pt idx="0">
                  <c:v>7.1878700000000004E-2</c:v>
                </c:pt>
              </c:numCache>
            </c:numRef>
          </c:xVal>
          <c:yVal>
            <c:numRef>
              <c:f>TopRanks!$D$38</c:f>
              <c:numCache>
                <c:formatCode>0%</c:formatCode>
                <c:ptCount val="1"/>
                <c:pt idx="0">
                  <c:v>-0.60364213838700065</c:v>
                </c:pt>
              </c:numCache>
            </c:numRef>
          </c:yVal>
          <c:bubbleSize>
            <c:numRef>
              <c:f>TopRanks!$E$38</c:f>
              <c:numCache>
                <c:formatCode>General</c:formatCode>
                <c:ptCount val="1"/>
                <c:pt idx="0">
                  <c:v>240986</c:v>
                </c:pt>
              </c:numCache>
            </c:numRef>
          </c:bubbleSize>
          <c:bubble3D val="0"/>
        </c:ser>
        <c:ser>
          <c:idx val="37"/>
          <c:order val="37"/>
          <c:tx>
            <c:strRef>
              <c:f>TopRanks!$B$39</c:f>
              <c:strCache>
                <c:ptCount val="1"/>
                <c:pt idx="0">
                  <c:v>Weifang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TopRanks!$C$39</c:f>
              <c:numCache>
                <c:formatCode>0%</c:formatCode>
                <c:ptCount val="1"/>
                <c:pt idx="0">
                  <c:v>3.0503200000000829E-3</c:v>
                </c:pt>
              </c:numCache>
            </c:numRef>
          </c:xVal>
          <c:yVal>
            <c:numRef>
              <c:f>TopRanks!$D$39</c:f>
              <c:numCache>
                <c:formatCode>0%</c:formatCode>
                <c:ptCount val="1"/>
                <c:pt idx="0">
                  <c:v>-0.60458342706199997</c:v>
                </c:pt>
              </c:numCache>
            </c:numRef>
          </c:yVal>
          <c:bubbleSize>
            <c:numRef>
              <c:f>TopRanks!$E$39</c:f>
              <c:numCache>
                <c:formatCode>General</c:formatCode>
                <c:ptCount val="1"/>
                <c:pt idx="0">
                  <c:v>45334</c:v>
                </c:pt>
              </c:numCache>
            </c:numRef>
          </c:bubbleSize>
          <c:bubble3D val="0"/>
        </c:ser>
        <c:ser>
          <c:idx val="38"/>
          <c:order val="38"/>
          <c:tx>
            <c:strRef>
              <c:f>TopRanks!$B$40</c:f>
              <c:strCache>
                <c:ptCount val="1"/>
                <c:pt idx="0">
                  <c:v>Wulumuqi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TopRanks!$C$40</c:f>
              <c:numCache>
                <c:formatCode>0%</c:formatCode>
                <c:ptCount val="1"/>
                <c:pt idx="0">
                  <c:v>0.24514200000000044</c:v>
                </c:pt>
              </c:numCache>
            </c:numRef>
          </c:xVal>
          <c:yVal>
            <c:numRef>
              <c:f>TopRanks!$D$40</c:f>
              <c:numCache>
                <c:formatCode>0%</c:formatCode>
                <c:ptCount val="1"/>
                <c:pt idx="0">
                  <c:v>5.3507864571999846E-2</c:v>
                </c:pt>
              </c:numCache>
            </c:numRef>
          </c:yVal>
          <c:bubbleSize>
            <c:numRef>
              <c:f>TopRanks!$E$40</c:f>
              <c:numCache>
                <c:formatCode>General</c:formatCode>
                <c:ptCount val="1"/>
                <c:pt idx="0">
                  <c:v>1698830</c:v>
                </c:pt>
              </c:numCache>
            </c:numRef>
          </c:bubbleSize>
          <c:bubble3D val="0"/>
        </c:ser>
        <c:ser>
          <c:idx val="39"/>
          <c:order val="39"/>
          <c:tx>
            <c:strRef>
              <c:f>TopRanks!$B$41</c:f>
              <c:strCache>
                <c:ptCount val="1"/>
                <c:pt idx="0">
                  <c:v>Wenzhou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TopRanks!$C$41</c:f>
              <c:numCache>
                <c:formatCode>0%</c:formatCode>
                <c:ptCount val="1"/>
                <c:pt idx="0">
                  <c:v>0.23013400000000001</c:v>
                </c:pt>
              </c:numCache>
            </c:numRef>
          </c:xVal>
          <c:yVal>
            <c:numRef>
              <c:f>TopRanks!$D$41</c:f>
              <c:numCache>
                <c:formatCode>0%</c:formatCode>
                <c:ptCount val="1"/>
                <c:pt idx="0">
                  <c:v>1.7026650621079749</c:v>
                </c:pt>
              </c:numCache>
            </c:numRef>
          </c:yVal>
          <c:bubbleSize>
            <c:numRef>
              <c:f>TopRanks!$E$41</c:f>
              <c:numCache>
                <c:formatCode>General</c:formatCode>
                <c:ptCount val="1"/>
                <c:pt idx="0">
                  <c:v>3616580</c:v>
                </c:pt>
              </c:numCache>
            </c:numRef>
          </c:bubbleSize>
          <c:bubble3D val="0"/>
        </c:ser>
        <c:ser>
          <c:idx val="41"/>
          <c:order val="40"/>
          <c:tx>
            <c:strRef>
              <c:f>TopRanks!$B$42</c:f>
              <c:strCache>
                <c:ptCount val="1"/>
                <c:pt idx="0">
                  <c:v>Xian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TopRanks!$C$42</c:f>
              <c:numCache>
                <c:formatCode>0%</c:formatCode>
                <c:ptCount val="1"/>
                <c:pt idx="0">
                  <c:v>5.38702E-2</c:v>
                </c:pt>
              </c:numCache>
            </c:numRef>
          </c:xVal>
          <c:yVal>
            <c:numRef>
              <c:f>TopRanks!$D$42</c:f>
              <c:numCache>
                <c:formatCode>0%</c:formatCode>
                <c:ptCount val="1"/>
                <c:pt idx="0">
                  <c:v>0.27975069213499998</c:v>
                </c:pt>
              </c:numCache>
            </c:numRef>
          </c:yVal>
          <c:bubbleSize>
            <c:numRef>
              <c:f>TopRanks!$E$42</c:f>
              <c:numCache>
                <c:formatCode>General</c:formatCode>
                <c:ptCount val="1"/>
                <c:pt idx="0">
                  <c:v>1553290</c:v>
                </c:pt>
              </c:numCache>
            </c:numRef>
          </c:bubbleSize>
          <c:bubble3D val="0"/>
        </c:ser>
        <c:ser>
          <c:idx val="40"/>
          <c:order val="41"/>
          <c:tx>
            <c:strRef>
              <c:f>TopRanks!$B$43</c:f>
              <c:strCache>
                <c:ptCount val="1"/>
                <c:pt idx="0">
                  <c:v>Xuzhou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TopRanks!$C$43</c:f>
              <c:numCache>
                <c:formatCode>0%</c:formatCode>
                <c:ptCount val="1"/>
                <c:pt idx="0">
                  <c:v>1.977880000000049E-3</c:v>
                </c:pt>
              </c:numCache>
            </c:numRef>
          </c:xVal>
          <c:yVal>
            <c:numRef>
              <c:f>TopRanks!$D$43</c:f>
              <c:numCache>
                <c:formatCode>0%</c:formatCode>
                <c:ptCount val="1"/>
                <c:pt idx="0">
                  <c:v>0</c:v>
                </c:pt>
              </c:numCache>
            </c:numRef>
          </c:yVal>
          <c:bubbleSize>
            <c:numRef>
              <c:f>TopRanks!$E$43</c:f>
              <c:numCache>
                <c:formatCode>General</c:formatCode>
                <c:ptCount val="1"/>
                <c:pt idx="0">
                  <c:v>23860</c:v>
                </c:pt>
              </c:numCache>
            </c:numRef>
          </c:bubbleSize>
          <c:bubble3D val="0"/>
        </c:ser>
        <c:ser>
          <c:idx val="42"/>
          <c:order val="42"/>
          <c:tx>
            <c:strRef>
              <c:f>TopRanks!$B$44</c:f>
              <c:strCache>
                <c:ptCount val="1"/>
                <c:pt idx="0">
                  <c:v>Yangzhou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TopRanks!$C$44</c:f>
              <c:numCache>
                <c:formatCode>0%</c:formatCode>
                <c:ptCount val="1"/>
                <c:pt idx="0">
                  <c:v>9.7334700000000027E-3</c:v>
                </c:pt>
              </c:numCache>
            </c:numRef>
          </c:xVal>
          <c:yVal>
            <c:numRef>
              <c:f>TopRanks!$D$44</c:f>
              <c:numCache>
                <c:formatCode>0%</c:formatCode>
                <c:ptCount val="1"/>
                <c:pt idx="0">
                  <c:v>0.99769754055500004</c:v>
                </c:pt>
              </c:numCache>
            </c:numRef>
          </c:yVal>
          <c:bubbleSize>
            <c:numRef>
              <c:f>TopRanks!$E$44</c:f>
              <c:numCache>
                <c:formatCode>General</c:formatCode>
                <c:ptCount val="1"/>
                <c:pt idx="0">
                  <c:v>95440</c:v>
                </c:pt>
              </c:numCache>
            </c:numRef>
          </c:bubbleSize>
          <c:bubble3D val="0"/>
        </c:ser>
        <c:ser>
          <c:idx val="43"/>
          <c:order val="43"/>
          <c:tx>
            <c:strRef>
              <c:f>TopRanks!$B$45</c:f>
              <c:strCache>
                <c:ptCount val="1"/>
                <c:pt idx="0">
                  <c:v>Yantai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TopRanks!$C$45</c:f>
              <c:numCache>
                <c:formatCode>0%</c:formatCode>
                <c:ptCount val="1"/>
                <c:pt idx="0">
                  <c:v>3.9877100000001069E-3</c:v>
                </c:pt>
              </c:numCache>
            </c:numRef>
          </c:xVal>
          <c:yVal>
            <c:numRef>
              <c:f>TopRanks!$D$45</c:f>
              <c:numCache>
                <c:formatCode>0%</c:formatCode>
                <c:ptCount val="1"/>
                <c:pt idx="0">
                  <c:v>0.82765224052099995</c:v>
                </c:pt>
              </c:numCache>
            </c:numRef>
          </c:yVal>
          <c:bubbleSize>
            <c:numRef>
              <c:f>TopRanks!$E$45</c:f>
              <c:numCache>
                <c:formatCode>General</c:formatCode>
                <c:ptCount val="1"/>
                <c:pt idx="0">
                  <c:v>47720</c:v>
                </c:pt>
              </c:numCache>
            </c:numRef>
          </c:bubbleSize>
          <c:bubble3D val="0"/>
        </c:ser>
        <c:ser>
          <c:idx val="44"/>
          <c:order val="44"/>
          <c:tx>
            <c:strRef>
              <c:f>TopRanks!$B$46</c:f>
              <c:strCache>
                <c:ptCount val="1"/>
                <c:pt idx="0">
                  <c:v>Hangzhou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TopRanks!$C$46</c:f>
              <c:numCache>
                <c:formatCode>0%</c:formatCode>
                <c:ptCount val="1"/>
                <c:pt idx="0">
                  <c:v>0.17616599999999999</c:v>
                </c:pt>
              </c:numCache>
            </c:numRef>
          </c:xVal>
          <c:yVal>
            <c:numRef>
              <c:f>TopRanks!$D$46</c:f>
              <c:numCache>
                <c:formatCode>0%</c:formatCode>
                <c:ptCount val="1"/>
                <c:pt idx="0">
                  <c:v>0.24855334917500518</c:v>
                </c:pt>
              </c:numCache>
            </c:numRef>
          </c:yVal>
          <c:bubbleSize>
            <c:numRef>
              <c:f>TopRanks!$E$46</c:f>
              <c:numCache>
                <c:formatCode>General</c:formatCode>
                <c:ptCount val="1"/>
                <c:pt idx="0">
                  <c:v>8371720</c:v>
                </c:pt>
              </c:numCache>
            </c:numRef>
          </c:bubbleSize>
          <c:bubble3D val="0"/>
        </c:ser>
        <c:ser>
          <c:idx val="45"/>
          <c:order val="45"/>
          <c:tx>
            <c:strRef>
              <c:f>TopRanks!$B$47</c:f>
              <c:strCache>
                <c:ptCount val="1"/>
                <c:pt idx="0">
                  <c:v>Nanjing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TopRanks!$C$47</c:f>
              <c:numCache>
                <c:formatCode>0%</c:formatCode>
                <c:ptCount val="1"/>
                <c:pt idx="0">
                  <c:v>4.3978299999999998E-2</c:v>
                </c:pt>
              </c:numCache>
            </c:numRef>
          </c:xVal>
          <c:yVal>
            <c:numRef>
              <c:f>TopRanks!$D$47</c:f>
              <c:numCache>
                <c:formatCode>0%</c:formatCode>
                <c:ptCount val="1"/>
                <c:pt idx="0">
                  <c:v>-0.23608948570400434</c:v>
                </c:pt>
              </c:numCache>
            </c:numRef>
          </c:yVal>
          <c:bubbleSize>
            <c:numRef>
              <c:f>TopRanks!$E$47</c:f>
              <c:numCache>
                <c:formatCode>General</c:formatCode>
                <c:ptCount val="1"/>
                <c:pt idx="0">
                  <c:v>2153700</c:v>
                </c:pt>
              </c:numCache>
            </c:numRef>
          </c:bubbleSize>
          <c:bubble3D val="0"/>
        </c:ser>
        <c:ser>
          <c:idx val="46"/>
          <c:order val="46"/>
          <c:tx>
            <c:strRef>
              <c:f>TopRanks!$B$48</c:f>
              <c:strCache>
                <c:ptCount val="1"/>
                <c:pt idx="0">
                  <c:v>Wuhan</c:v>
                </c:pt>
              </c:strCache>
            </c:strRef>
          </c:tx>
          <c:spPr>
            <a:ln w="25400">
              <a:noFill/>
            </a:ln>
          </c:spPr>
          <c:invertIfNegative val="0"/>
          <c:dLbls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xVal>
            <c:numRef>
              <c:f>TopRanks!$C$48</c:f>
              <c:numCache>
                <c:formatCode>0%</c:formatCode>
                <c:ptCount val="1"/>
                <c:pt idx="0">
                  <c:v>4.3159099999999985E-2</c:v>
                </c:pt>
              </c:numCache>
            </c:numRef>
          </c:xVal>
          <c:yVal>
            <c:numRef>
              <c:f>TopRanks!$D$48</c:f>
              <c:numCache>
                <c:formatCode>0%</c:formatCode>
                <c:ptCount val="1"/>
                <c:pt idx="0">
                  <c:v>1.7511539582539999</c:v>
                </c:pt>
              </c:numCache>
            </c:numRef>
          </c:yVal>
          <c:bubbleSize>
            <c:numRef>
              <c:f>TopRanks!$E$48</c:f>
              <c:numCache>
                <c:formatCode>General</c:formatCode>
                <c:ptCount val="1"/>
                <c:pt idx="0">
                  <c:v>1287510</c:v>
                </c:pt>
              </c:numCache>
            </c:numRef>
          </c:bubbleSize>
          <c:bubble3D val="0"/>
        </c:ser>
        <c:ser>
          <c:idx val="47"/>
          <c:order val="47"/>
          <c:tx>
            <c:strRef>
              <c:f>TopRanks!$B$49</c:f>
              <c:strCache>
                <c:ptCount val="1"/>
                <c:pt idx="0">
                  <c:v>Zibo</c:v>
                </c:pt>
              </c:strCache>
            </c:strRef>
          </c:tx>
          <c:spPr>
            <a:ln w="25400">
              <a:noFill/>
            </a:ln>
          </c:spPr>
          <c:invertIfNegative val="0"/>
          <c:xVal>
            <c:numRef>
              <c:f>TopRanks!$C$49</c:f>
              <c:numCache>
                <c:formatCode>0%</c:formatCode>
                <c:ptCount val="1"/>
                <c:pt idx="0">
                  <c:v>0</c:v>
                </c:pt>
              </c:numCache>
            </c:numRef>
          </c:xVal>
          <c:yVal>
            <c:numRef>
              <c:f>TopRanks!$D$49</c:f>
              <c:numCache>
                <c:formatCode>0%</c:formatCode>
                <c:ptCount val="1"/>
                <c:pt idx="0">
                  <c:v>0</c:v>
                </c:pt>
              </c:numCache>
            </c:numRef>
          </c:yVal>
          <c:bubbleSize>
            <c:numRef>
              <c:f>TopRanks!$E$49</c:f>
              <c:numCache>
                <c:formatCode>General</c:formatCode>
                <c:ptCount val="1"/>
                <c:pt idx="0">
                  <c:v>0</c:v>
                </c:pt>
              </c:numCache>
            </c:numRef>
          </c:bubbleSize>
          <c:bubble3D val="0"/>
        </c:ser>
        <c:ser>
          <c:idx val="48"/>
          <c:order val="48"/>
          <c:tx>
            <c:strRef>
              <c:f>TopRanks!$B$50</c:f>
              <c:strCache>
                <c:ptCount val="1"/>
                <c:pt idx="0">
                  <c:v>Zhengzhou</c:v>
                </c:pt>
              </c:strCache>
            </c:strRef>
          </c:tx>
          <c:spPr>
            <a:ln w="25400">
              <a:noFill/>
            </a:ln>
          </c:spPr>
          <c:invertIfNegative val="0"/>
          <c:xVal>
            <c:numRef>
              <c:f>TopRanks!$C$50</c:f>
              <c:numCache>
                <c:formatCode>0%</c:formatCode>
                <c:ptCount val="1"/>
                <c:pt idx="0">
                  <c:v>1.0506600000000001E-3</c:v>
                </c:pt>
              </c:numCache>
            </c:numRef>
          </c:xVal>
          <c:yVal>
            <c:numRef>
              <c:f>TopRanks!$D$50</c:f>
              <c:numCache>
                <c:formatCode>0%</c:formatCode>
                <c:ptCount val="1"/>
                <c:pt idx="0">
                  <c:v>-1.1060064032000261E-2</c:v>
                </c:pt>
              </c:numCache>
            </c:numRef>
          </c:yVal>
          <c:bubbleSize>
            <c:numRef>
              <c:f>TopRanks!$E$50</c:f>
              <c:numCache>
                <c:formatCode>General</c:formatCode>
                <c:ptCount val="1"/>
                <c:pt idx="0">
                  <c:v>32211</c:v>
                </c:pt>
              </c:numCache>
            </c:numRef>
          </c:bubbleSize>
          <c:bubble3D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bubbleScale val="180"/>
        <c:showNegBubbles val="0"/>
        <c:axId val="32664384"/>
        <c:axId val="69444736"/>
      </c:bubbleChart>
      <c:valAx>
        <c:axId val="326643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 dirty="0" err="1" smtClean="0"/>
                  <a:t>Taxol</a:t>
                </a:r>
                <a:r>
                  <a:rPr lang="en-US" altLang="zh-CN" dirty="0" smtClean="0"/>
                  <a:t> market</a:t>
                </a:r>
                <a:r>
                  <a:rPr lang="en-US" altLang="zh-CN" baseline="0" dirty="0" smtClean="0"/>
                  <a:t> share of city</a:t>
                </a:r>
                <a:r>
                  <a:rPr lang="en-US" dirty="0" smtClean="0"/>
                  <a:t>(%)</a:t>
                </a:r>
                <a:endParaRPr lang="zh-CN" dirty="0"/>
              </a:p>
            </c:rich>
          </c:tx>
          <c:layout/>
          <c:overlay val="0"/>
        </c:title>
        <c:numFmt formatCode="0.0%" sourceLinked="0"/>
        <c:majorTickMark val="out"/>
        <c:minorTickMark val="none"/>
        <c:tickLblPos val="nextTo"/>
        <c:crossAx val="69444736"/>
        <c:crossesAt val="-5.00000000000001E-2"/>
        <c:crossBetween val="midCat"/>
      </c:valAx>
      <c:valAx>
        <c:axId val="69444736"/>
        <c:scaling>
          <c:orientation val="minMax"/>
          <c:max val="3.8"/>
          <c:min val="-1.10000000000000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err="1" smtClean="0"/>
                  <a:t>Taxol</a:t>
                </a:r>
                <a:r>
                  <a:rPr lang="en-US" baseline="0" dirty="0" smtClean="0"/>
                  <a:t>  </a:t>
                </a:r>
                <a:r>
                  <a:rPr lang="en-US" dirty="0" smtClean="0"/>
                  <a:t>Growth </a:t>
                </a:r>
                <a:r>
                  <a:rPr lang="en-US" dirty="0"/>
                  <a:t>(%)</a:t>
                </a:r>
                <a:endParaRPr lang="zh-CN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32664384"/>
        <c:crosses val="autoZero"/>
        <c:crossBetween val="midCat"/>
      </c:valAx>
      <c:spPr>
        <a:ln>
          <a:solidFill>
            <a:srgbClr val="FFFFFF">
              <a:lumMod val="65000"/>
            </a:srgbClr>
          </a:solidFill>
        </a:ln>
      </c:spPr>
    </c:plotArea>
    <c:legend>
      <c:legendPos val="b"/>
      <c:layout>
        <c:manualLayout>
          <c:xMode val="edge"/>
          <c:yMode val="edge"/>
          <c:x val="8.4148856392951027E-2"/>
          <c:y val="0.8179631645316745"/>
          <c:w val="0.86890466816649625"/>
          <c:h val="0.15947294380951471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>
          <a:solidFill>
            <a:schemeClr val="tx1"/>
          </a:solidFill>
          <a:latin typeface="Arial" pitchFamily="34" charset="0"/>
          <a:cs typeface="Arial" pitchFamily="34" charset="0"/>
        </a:defRPr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1245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err="1" smtClean="0">
                <a:latin typeface="+mn-ea"/>
              </a:rPr>
              <a:t>Taxol</a:t>
            </a:r>
            <a:r>
              <a:rPr lang="en-US" altLang="zh-CN" dirty="0" smtClean="0">
                <a:latin typeface="+mn-ea"/>
              </a:rPr>
              <a:t> City Performance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8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(MQT </a:t>
            </a:r>
            <a:r>
              <a:rPr lang="en-US" altLang="zh-CN" sz="1200" kern="0" dirty="0" smtClean="0">
                <a:solidFill>
                  <a:srgbClr val="0033CC"/>
                </a:solidFill>
                <a:latin typeface="+mj-lt"/>
                <a:ea typeface="宋体" pitchFamily="2" charset="-122"/>
                <a:cs typeface="+mj-cs"/>
              </a:rPr>
              <a:t>April</a:t>
            </a: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'13, Value in RMB)</a:t>
            </a:r>
          </a:p>
        </p:txBody>
      </p:sp>
      <p:sp>
        <p:nvSpPr>
          <p:cNvPr id="13" name="Text Box 8" descr="lableSTLY"/>
          <p:cNvSpPr txBox="1">
            <a:spLocks noChangeArrowheads="1"/>
          </p:cNvSpPr>
          <p:nvPr/>
        </p:nvSpPr>
        <p:spPr bwMode="auto">
          <a:xfrm>
            <a:off x="505079" y="6282843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b="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b="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2" name="图表 9" descr="bubble"/>
          <p:cNvGraphicFramePr/>
          <p:nvPr>
            <p:extLst>
              <p:ext uri="{D42A27DB-BD31-4B8C-83A1-F6EECF244321}">
                <p14:modId xmlns:p14="http://schemas.microsoft.com/office/powerpoint/2010/main" val="336056052"/>
              </p:ext>
            </p:extLst>
          </p:nvPr>
        </p:nvGraphicFramePr>
        <p:xfrm>
          <a:off x="237780" y="1498294"/>
          <a:ext cx="8534400" cy="4775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 descr="footnote"/>
          <p:cNvSpPr txBox="1"/>
          <p:nvPr/>
        </p:nvSpPr>
        <p:spPr>
          <a:xfrm>
            <a:off x="432000" y="6457000"/>
            <a:ext cx="486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0" smtClean="0">
                <a:solidFill>
                  <a:srgbClr val="000000"/>
                </a:solidFill>
                <a:latin typeface="Arial"/>
                <a:cs typeface="Arial" pitchFamily="34" charset="0"/>
              </a:rPr>
              <a:t>Data Source: IMS CHPA CITY Nov'16</a:t>
            </a:r>
            <a:endParaRPr lang="en-US" sz="900" b="0" dirty="0">
              <a:solidFill>
                <a:srgbClr val="000000"/>
              </a:solidFill>
              <a:latin typeface="Arial"/>
              <a:cs typeface="Arial" pitchFamily="34" charset="0"/>
            </a:endParaRPr>
          </a:p>
        </p:txBody>
      </p:sp>
      <p:sp>
        <p:nvSpPr>
          <p:cNvPr id="16" name="Text Box 39" descr="labelSubChartTitle"/>
          <p:cNvSpPr txBox="1">
            <a:spLocks noChangeArrowheads="1"/>
          </p:cNvSpPr>
          <p:nvPr/>
        </p:nvSpPr>
        <p:spPr bwMode="auto">
          <a:xfrm>
            <a:off x="550844" y="1113377"/>
            <a:ext cx="8126432" cy="285689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50000"/>
              </a:spcBef>
            </a:pPr>
            <a:r>
              <a:rPr lang="en-US" sz="1200" dirty="0">
                <a:solidFill>
                  <a:srgbClr val="FFFFFF"/>
                </a:solidFill>
                <a:latin typeface="Arial"/>
                <a:ea typeface="MS PGothic" pitchFamily="34" charset="-128"/>
              </a:rPr>
              <a:t>Brand Tracking – </a:t>
            </a:r>
            <a:r>
              <a:rPr lang="en-US" sz="1200" dirty="0" smtClean="0">
                <a:solidFill>
                  <a:srgbClr val="FFFFFF"/>
                </a:solidFill>
                <a:latin typeface="Arial"/>
                <a:ea typeface="MS PGothic" pitchFamily="34" charset="-128"/>
              </a:rPr>
              <a:t>46 </a:t>
            </a:r>
            <a:r>
              <a:rPr lang="en-US" sz="1200" dirty="0">
                <a:solidFill>
                  <a:srgbClr val="FFFFFF"/>
                </a:solidFill>
                <a:latin typeface="Arial"/>
                <a:ea typeface="MS PGothic" pitchFamily="34" charset="-128"/>
              </a:rPr>
              <a:t>Cities– Market Data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73020</TotalTime>
  <Words>49</Words>
  <Application>Microsoft Office PowerPoint</Application>
  <PresentationFormat>Letter Paper (8.5x11 in)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Taxol City Performance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1927</cp:revision>
  <cp:lastPrinted>2003-08-22T16:32:12Z</cp:lastPrinted>
  <dcterms:created xsi:type="dcterms:W3CDTF">2001-06-20T12:40:14Z</dcterms:created>
  <dcterms:modified xsi:type="dcterms:W3CDTF">2017-01-18T07:57:01Z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