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CCFF"/>
    <a:srgbClr val="009999"/>
    <a:srgbClr val="339933"/>
    <a:srgbClr val="66FF66"/>
    <a:srgbClr val="66FFFF"/>
    <a:srgbClr val="4E71D1"/>
    <a:srgbClr val="FF9900"/>
    <a:srgbClr val="B2B2B2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2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IMS</a:t>
            </a:r>
            <a:r>
              <a:rPr lang="en-US" baseline="0" dirty="0" smtClean="0"/>
              <a:t> Data</a:t>
            </a:r>
            <a:endParaRPr lang="en-US" dirty="0"/>
          </a:p>
        </c:rich>
      </c:tx>
      <c:layout>
        <c:manualLayout>
          <c:xMode val="edge"/>
          <c:yMode val="edge"/>
          <c:x val="0.4137256135218858"/>
          <c:y val="7.67595210835934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953063449230988"/>
          <c:y val="0.15841875752874895"/>
          <c:w val="0.77856211019175259"/>
          <c:h val="0.7473721042593036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DASATINIB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Apr'09</c:v>
                </c:pt>
                <c:pt idx="1">
                  <c:v>MAT Apr'10</c:v>
                </c:pt>
                <c:pt idx="2">
                  <c:v>MAT Apr'11</c:v>
                </c:pt>
                <c:pt idx="3">
                  <c:v>MAT Apr'12</c:v>
                </c:pt>
                <c:pt idx="4">
                  <c:v>MAT Apr'13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7.888044969999998E-2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IMATINIB</c:v>
                </c:pt>
              </c:strCache>
            </c:strRef>
          </c:tx>
          <c:spPr>
            <a:solidFill>
              <a:srgbClr val="00CCFF"/>
            </a:solidFill>
          </c:spPr>
          <c:invertIfNegative val="0"/>
          <c:dLbls>
            <c:numFmt formatCode="#,##0.0_);\(#,##0.0\)" sourceLinked="0"/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Apr'09</c:v>
                </c:pt>
                <c:pt idx="1">
                  <c:v>MAT Apr'10</c:v>
                </c:pt>
                <c:pt idx="2">
                  <c:v>MAT Apr'11</c:v>
                </c:pt>
                <c:pt idx="3">
                  <c:v>MAT Apr'12</c:v>
                </c:pt>
                <c:pt idx="4">
                  <c:v>MAT Apr'13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17.036923012799999</c:v>
                </c:pt>
                <c:pt idx="1">
                  <c:v>24.327714976299987</c:v>
                </c:pt>
                <c:pt idx="2">
                  <c:v>34.562328026501312</c:v>
                </c:pt>
                <c:pt idx="3">
                  <c:v>51.830694929099998</c:v>
                </c:pt>
                <c:pt idx="4">
                  <c:v>72.7592348708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NILOTINIB</c:v>
                </c:pt>
              </c:strCache>
            </c:strRef>
          </c:tx>
          <c:spPr>
            <a:solidFill>
              <a:srgbClr val="FFFF00"/>
            </a:solidFill>
            <a:ln w="12700">
              <a:noFill/>
            </a:ln>
          </c:spPr>
          <c:invertIfNegative val="0"/>
          <c:dLbls>
            <c:numFmt formatCode="#,##0.0_);\(#,##0.0\)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Apr'09</c:v>
                </c:pt>
                <c:pt idx="1">
                  <c:v>MAT Apr'10</c:v>
                </c:pt>
                <c:pt idx="2">
                  <c:v>MAT Apr'11</c:v>
                </c:pt>
                <c:pt idx="3">
                  <c:v>MAT Apr'12</c:v>
                </c:pt>
                <c:pt idx="4">
                  <c:v>MAT Apr'13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0.15433716280000404</c:v>
                </c:pt>
                <c:pt idx="3">
                  <c:v>0.58004734469999997</c:v>
                </c:pt>
                <c:pt idx="4">
                  <c:v>1.5615069936999713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865920"/>
        <c:axId val="32664384"/>
      </c:barChart>
      <c:lineChart>
        <c:grouping val="standard"/>
        <c:varyColors val="0"/>
        <c:ser>
          <c:idx val="3"/>
          <c:order val="3"/>
          <c:tx>
            <c:strRef>
              <c:f>Sheet1!$A$5</c:f>
              <c:strCache>
                <c:ptCount val="1"/>
                <c:pt idx="0">
                  <c:v>Sprycel Market Growth</c:v>
                </c:pt>
              </c:strCache>
            </c:strRef>
          </c:tx>
          <c:spPr>
            <a:ln>
              <a:solidFill>
                <a:srgbClr val="FF00FF"/>
              </a:solidFill>
            </a:ln>
          </c:spPr>
          <c:marker>
            <c:symbol val="x"/>
            <c:size val="7"/>
            <c:spPr>
              <a:solidFill>
                <a:srgbClr val="FF00FF"/>
              </a:solidFill>
            </c:spPr>
          </c:marker>
          <c:cat>
            <c:strRef>
              <c:f>Sheet1!$B$1:$F$1</c:f>
              <c:strCache>
                <c:ptCount val="5"/>
                <c:pt idx="0">
                  <c:v>MAT Apr'09</c:v>
                </c:pt>
                <c:pt idx="1">
                  <c:v>MAT Apr'10</c:v>
                </c:pt>
                <c:pt idx="2">
                  <c:v>MAT Apr'11</c:v>
                </c:pt>
                <c:pt idx="3">
                  <c:v>MAT Apr'12</c:v>
                </c:pt>
                <c:pt idx="4">
                  <c:v>MAT Apr'13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1">
                  <c:v>0.42794065325199998</c:v>
                </c:pt>
                <c:pt idx="2">
                  <c:v>0.42704175970199976</c:v>
                </c:pt>
                <c:pt idx="3">
                  <c:v>0.50967098907699959</c:v>
                </c:pt>
                <c:pt idx="4">
                  <c:v>0.419549105516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66944"/>
        <c:axId val="69444736"/>
      </c:lineChart>
      <c:valAx>
        <c:axId val="326643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baseline="0" dirty="0" smtClean="0"/>
                  <a:t>Value (in RMB </a:t>
                </a:r>
                <a:r>
                  <a:rPr lang="en-US" sz="800" b="1" i="0" baseline="0" dirty="0" err="1" smtClean="0"/>
                  <a:t>mio</a:t>
                </a:r>
                <a:r>
                  <a:rPr lang="en-US" sz="800" b="1" i="0" baseline="0" dirty="0" smtClean="0"/>
                  <a:t>.)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 sz="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8865920"/>
        <c:crosses val="autoZero"/>
        <c:crossBetween val="between"/>
      </c:valAx>
      <c:catAx>
        <c:axId val="78865920"/>
        <c:scaling>
          <c:orientation val="minMax"/>
        </c:scaling>
        <c:delete val="0"/>
        <c:axPos val="b"/>
        <c:majorTickMark val="out"/>
        <c:minorTickMark val="none"/>
        <c:tickLblPos val="nextTo"/>
        <c:crossAx val="32664384"/>
        <c:crosses val="autoZero"/>
        <c:auto val="1"/>
        <c:lblAlgn val="ctr"/>
        <c:lblOffset val="100"/>
        <c:noMultiLvlLbl val="0"/>
      </c:catAx>
      <c:valAx>
        <c:axId val="6944473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crossAx val="78866944"/>
        <c:crosses val="max"/>
        <c:crossBetween val="between"/>
      </c:valAx>
      <c:catAx>
        <c:axId val="78866944"/>
        <c:scaling>
          <c:orientation val="minMax"/>
        </c:scaling>
        <c:delete val="1"/>
        <c:axPos val="b"/>
        <c:majorTickMark val="out"/>
        <c:minorTickMark val="none"/>
        <c:tickLblPos val="none"/>
        <c:crossAx val="69444736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11300072945622611"/>
          <c:y val="0.9540036095425386"/>
          <c:w val="0.88699927054380656"/>
          <c:h val="3.404059327070919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Tier III</a:t>
            </a:r>
            <a:r>
              <a:rPr lang="en-US" baseline="0" dirty="0" smtClean="0"/>
              <a:t> Hospitals *</a:t>
            </a:r>
            <a:endParaRPr lang="en-US" dirty="0"/>
          </a:p>
        </c:rich>
      </c:tx>
      <c:layout>
        <c:manualLayout>
          <c:xMode val="edge"/>
          <c:yMode val="edge"/>
          <c:x val="0.3768606533678367"/>
          <c:y val="9.799071483697081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875209669185835"/>
          <c:y val="0.17896295836410644"/>
          <c:w val="0.80424080739955295"/>
          <c:h val="0.7374667076501482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DASATINIB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MAT Apr'11</c:v>
                </c:pt>
                <c:pt idx="1">
                  <c:v>MAT Apr'12</c:v>
                </c:pt>
                <c:pt idx="2">
                  <c:v>MAT Apr'13</c:v>
                </c:pt>
              </c:strCache>
            </c:strRef>
          </c:cat>
          <c:val>
            <c:numRef>
              <c:f>Sheet1!$B$2:$D$2</c:f>
              <c:numCache>
                <c:formatCode>#,##0</c:formatCode>
                <c:ptCount val="3"/>
                <c:pt idx="0" formatCode="General">
                  <c:v>0</c:v>
                </c:pt>
                <c:pt idx="1">
                  <c:v>0</c:v>
                </c:pt>
                <c:pt idx="2">
                  <c:v>9.0082345233000044E-2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IMATINIB</c:v>
                </c:pt>
              </c:strCache>
            </c:strRef>
          </c:tx>
          <c:spPr>
            <a:solidFill>
              <a:srgbClr val="00CCFF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MAT Apr'11</c:v>
                </c:pt>
                <c:pt idx="1">
                  <c:v>MAT Apr'12</c:v>
                </c:pt>
                <c:pt idx="2">
                  <c:v>MAT Apr'13</c:v>
                </c:pt>
              </c:strCache>
            </c:strRef>
          </c:cat>
          <c:val>
            <c:numRef>
              <c:f>Sheet1!$B$3:$D$3</c:f>
              <c:numCache>
                <c:formatCode>#,##0</c:formatCode>
                <c:ptCount val="3"/>
                <c:pt idx="0" formatCode="_ * #,##0.00_ ;_ * \-#,##0.00_ ;_ * &quot;-&quot;??_ ;_ @_ ">
                  <c:v>29.366691785008001</c:v>
                </c:pt>
                <c:pt idx="1">
                  <c:v>42.492157041872012</c:v>
                </c:pt>
                <c:pt idx="2">
                  <c:v>59.230540662290004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NILOTINIB</c:v>
                </c:pt>
              </c:strCache>
            </c:strRef>
          </c:tx>
          <c:spPr>
            <a:solidFill>
              <a:srgbClr val="FFFF00"/>
            </a:solidFill>
            <a:ln w="12700">
              <a:noFill/>
            </a:ln>
          </c:spPr>
          <c:invertIfNegative val="0"/>
          <c:dLbls>
            <c:numFmt formatCode="#,##0.0_);\(#,##0.0\)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MAT Apr'11</c:v>
                </c:pt>
                <c:pt idx="1">
                  <c:v>MAT Apr'12</c:v>
                </c:pt>
                <c:pt idx="2">
                  <c:v>MAT Apr'13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0.24625414246300384</c:v>
                </c:pt>
                <c:pt idx="1">
                  <c:v>0.89493548468400064</c:v>
                </c:pt>
                <c:pt idx="2">
                  <c:v>1.4079908582299379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210176"/>
        <c:axId val="69446464"/>
      </c:barChart>
      <c:lineChart>
        <c:grouping val="standard"/>
        <c:varyColors val="0"/>
        <c:ser>
          <c:idx val="3"/>
          <c:order val="3"/>
          <c:tx>
            <c:strRef>
              <c:f>Sheet1!$A$5</c:f>
              <c:strCache>
                <c:ptCount val="1"/>
                <c:pt idx="0">
                  <c:v>Sprycel Market Growth</c:v>
                </c:pt>
              </c:strCache>
            </c:strRef>
          </c:tx>
          <c:spPr>
            <a:ln>
              <a:solidFill>
                <a:srgbClr val="FF00FF"/>
              </a:solidFill>
            </a:ln>
          </c:spPr>
          <c:marker>
            <c:symbol val="diamond"/>
            <c:size val="7"/>
            <c:spPr>
              <a:solidFill>
                <a:srgbClr val="FF00FF"/>
              </a:solidFill>
              <a:ln>
                <a:solidFill>
                  <a:schemeClr val="bg1"/>
                </a:solidFill>
              </a:ln>
            </c:spPr>
          </c:marker>
          <c:dPt>
            <c:idx val="2"/>
            <c:bubble3D val="0"/>
            <c:spPr>
              <a:ln w="22225">
                <a:solidFill>
                  <a:srgbClr val="FF00FF"/>
                </a:solidFill>
              </a:ln>
            </c:spPr>
          </c:dPt>
          <c:dLbls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MAT Apr'11</c:v>
                </c:pt>
                <c:pt idx="1">
                  <c:v>MAT Apr'12</c:v>
                </c:pt>
                <c:pt idx="2">
                  <c:v>MAT Apr'13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1">
                  <c:v>0.46513899999999997</c:v>
                </c:pt>
                <c:pt idx="2">
                  <c:v>0.39969300000000002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43392"/>
        <c:axId val="69447040"/>
      </c:lineChart>
      <c:valAx>
        <c:axId val="694464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baseline="0" dirty="0" smtClean="0"/>
                  <a:t>Value (in RMB </a:t>
                </a:r>
                <a:r>
                  <a:rPr lang="en-US" sz="800" b="1" i="0" baseline="0" dirty="0" err="1" smtClean="0"/>
                  <a:t>mio</a:t>
                </a:r>
                <a:r>
                  <a:rPr lang="en-US" sz="800" b="1" i="0" baseline="0" dirty="0" smtClean="0"/>
                  <a:t>.)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 sz="800" dirty="0"/>
              </a:p>
            </c:rich>
          </c:tx>
          <c:layout>
            <c:manualLayout>
              <c:xMode val="edge"/>
              <c:yMode val="edge"/>
              <c:x val="1.8784367783398183E-2"/>
              <c:y val="0.4323161397099873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6210176"/>
        <c:crosses val="autoZero"/>
        <c:crossBetween val="between"/>
      </c:valAx>
      <c:catAx>
        <c:axId val="76210176"/>
        <c:scaling>
          <c:orientation val="minMax"/>
        </c:scaling>
        <c:delete val="0"/>
        <c:axPos val="b"/>
        <c:majorTickMark val="out"/>
        <c:minorTickMark val="none"/>
        <c:tickLblPos val="nextTo"/>
        <c:crossAx val="69446464"/>
        <c:crosses val="autoZero"/>
        <c:auto val="1"/>
        <c:lblAlgn val="ctr"/>
        <c:lblOffset val="100"/>
        <c:noMultiLvlLbl val="0"/>
      </c:catAx>
      <c:valAx>
        <c:axId val="69447040"/>
        <c:scaling>
          <c:orientation val="minMax"/>
          <c:min val="0"/>
        </c:scaling>
        <c:delete val="0"/>
        <c:axPos val="r"/>
        <c:numFmt formatCode="0%" sourceLinked="0"/>
        <c:majorTickMark val="out"/>
        <c:minorTickMark val="none"/>
        <c:tickLblPos val="nextTo"/>
        <c:crossAx val="78843392"/>
        <c:crosses val="max"/>
        <c:crossBetween val="between"/>
      </c:valAx>
      <c:catAx>
        <c:axId val="78843392"/>
        <c:scaling>
          <c:orientation val="minMax"/>
        </c:scaling>
        <c:delete val="1"/>
        <c:axPos val="b"/>
        <c:majorTickMark val="out"/>
        <c:minorTickMark val="none"/>
        <c:tickLblPos val="none"/>
        <c:crossAx val="69447040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9.0315769244799948E-2"/>
          <c:y val="0.96616906906308864"/>
          <c:w val="0.8999999284710668"/>
          <c:h val="3.38309309369121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435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 descr="chart1,Primary Title,No Secondry Title"/>
          <p:cNvGraphicFramePr/>
          <p:nvPr/>
        </p:nvGraphicFramePr>
        <p:xfrm>
          <a:off x="184935" y="705394"/>
          <a:ext cx="4308689" cy="5538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Sprycel</a:t>
            </a:r>
            <a:r>
              <a:rPr lang="en-US" altLang="zh-CN" dirty="0" smtClean="0">
                <a:ea typeface="宋体" pitchFamily="2" charset="-122"/>
              </a:rPr>
              <a:t> Market Trend</a:t>
            </a:r>
            <a:endParaRPr lang="en-US" dirty="0" smtClean="0">
              <a:ea typeface="宋体" pitchFamily="2" charset="-122"/>
            </a:endParaRPr>
          </a:p>
        </p:txBody>
      </p:sp>
      <p:sp>
        <p:nvSpPr>
          <p:cNvPr id="12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</a:t>
            </a:r>
            <a:r>
              <a:rPr lang="en-US" altLang="zh-CN" sz="1200" kern="0" dirty="0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Aug</a:t>
            </a: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’12,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</a:t>
            </a:r>
            <a:r>
              <a:rPr lang="en-US" altLang="zh-CN" sz="1200" kern="0" dirty="0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RMB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4" name="Rectangle 84" descr="labelCAGR,C201"/>
          <p:cNvSpPr>
            <a:spLocks noChangeArrowheads="1"/>
          </p:cNvSpPr>
          <p:nvPr/>
        </p:nvSpPr>
        <p:spPr bwMode="auto">
          <a:xfrm>
            <a:off x="853783" y="1384300"/>
            <a:ext cx="2321217" cy="254000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 smtClean="0">
                <a:ea typeface="宋体" pitchFamily="2" charset="-122"/>
              </a:rPr>
              <a:t>CAGR (#period): #value1%</a:t>
            </a:r>
          </a:p>
        </p:txBody>
      </p:sp>
      <p:graphicFrame>
        <p:nvGraphicFramePr>
          <p:cNvPr id="9" name="Chart 8" descr="chart2,Primary Title,No Secondry Title"/>
          <p:cNvGraphicFramePr/>
          <p:nvPr/>
        </p:nvGraphicFramePr>
        <p:xfrm>
          <a:off x="4715691" y="600891"/>
          <a:ext cx="4194107" cy="5572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84" descr="labelCAGR,C202"/>
          <p:cNvSpPr>
            <a:spLocks noChangeArrowheads="1"/>
          </p:cNvSpPr>
          <p:nvPr/>
        </p:nvSpPr>
        <p:spPr bwMode="auto">
          <a:xfrm>
            <a:off x="5235976" y="1409700"/>
            <a:ext cx="2587224" cy="266700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 smtClean="0">
                <a:ea typeface="宋体" pitchFamily="2" charset="-122"/>
              </a:rPr>
              <a:t>CAGR(#period): #value2%</a:t>
            </a:r>
          </a:p>
        </p:txBody>
      </p:sp>
      <p:sp>
        <p:nvSpPr>
          <p:cNvPr id="15" name="Text Box 8" descr="footnote"/>
          <p:cNvSpPr txBox="1">
            <a:spLocks noChangeArrowheads="1"/>
          </p:cNvSpPr>
          <p:nvPr/>
        </p:nvSpPr>
        <p:spPr bwMode="auto">
          <a:xfrm>
            <a:off x="507868" y="6626951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505079" y="6282843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 descr="lableintroduction"/>
          <p:cNvSpPr/>
          <p:nvPr/>
        </p:nvSpPr>
        <p:spPr>
          <a:xfrm>
            <a:off x="467750" y="6463886"/>
            <a:ext cx="16722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MAT: Moving Annual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73132</TotalTime>
  <Words>64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Sprycel Market Trend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1932</cp:revision>
  <cp:lastPrinted>2003-08-22T16:32:12Z</cp:lastPrinted>
  <dcterms:created xsi:type="dcterms:W3CDTF">2001-06-20T12:40:14Z</dcterms:created>
  <dcterms:modified xsi:type="dcterms:W3CDTF">2017-01-18T07:57:02Z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