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799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00FF"/>
    <a:srgbClr val="339933"/>
    <a:srgbClr val="66FF66"/>
    <a:srgbClr val="66FFFF"/>
    <a:srgbClr val="4E71D1"/>
    <a:srgbClr val="FF9900"/>
    <a:srgbClr val="B2B2B2"/>
    <a:srgbClr val="3366FF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8" d="100"/>
          <a:sy n="78" d="100"/>
        </p:scale>
        <p:origin x="-960" y="-84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9.3371763238578695E-2"/>
          <c:y val="3.5782610778174559E-2"/>
          <c:w val="0.88866470181291746"/>
          <c:h val="0.79386859713467661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GLIVEC</c:v>
                </c:pt>
              </c:strCache>
            </c:strRef>
          </c:tx>
          <c:spPr>
            <a:ln w="12700">
              <a:solidFill>
                <a:schemeClr val="accent2">
                  <a:lumMod val="75000"/>
                </a:schemeClr>
              </a:solidFill>
            </a:ln>
          </c:spPr>
          <c:marker>
            <c:symbol val="diamond"/>
            <c:size val="7"/>
            <c:spPr>
              <a:solidFill>
                <a:schemeClr val="accent1"/>
              </a:solidFill>
            </c:spPr>
          </c:marker>
          <c:dLbls>
            <c:numFmt formatCode="#,##0.0" sourceLinked="0"/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MAT_08Q4</c:v>
                </c:pt>
                <c:pt idx="1">
                  <c:v>MAT_09Q4</c:v>
                </c:pt>
                <c:pt idx="2">
                  <c:v>MAT_10Q4</c:v>
                </c:pt>
                <c:pt idx="3">
                  <c:v>MAT_11Q4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262</c:v>
                </c:pt>
                <c:pt idx="1">
                  <c:v>346</c:v>
                </c:pt>
                <c:pt idx="2">
                  <c:v>472</c:v>
                </c:pt>
                <c:pt idx="3">
                  <c:v>656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SPRYCEL</c:v>
                </c:pt>
              </c:strCache>
            </c:strRef>
          </c:tx>
          <c:spPr>
            <a:ln w="12700">
              <a:solidFill>
                <a:srgbClr val="00CCFF"/>
              </a:solidFill>
            </a:ln>
          </c:spPr>
          <c:marker>
            <c:symbol val="diamond"/>
            <c:size val="7"/>
            <c:spPr>
              <a:solidFill>
                <a:srgbClr val="00CCFF"/>
              </a:solidFill>
            </c:spPr>
          </c:marker>
          <c:dLbls>
            <c:numFmt formatCode="#,##0.0" sourceLinked="0"/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MAT_08Q4</c:v>
                </c:pt>
                <c:pt idx="1">
                  <c:v>MAT_09Q4</c:v>
                </c:pt>
                <c:pt idx="2">
                  <c:v>MAT_10Q4</c:v>
                </c:pt>
                <c:pt idx="3">
                  <c:v>MAT_11Q4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20</c:v>
                </c:pt>
                <c:pt idx="3">
                  <c:v>41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TASIGNA</c:v>
                </c:pt>
              </c:strCache>
            </c:strRef>
          </c:tx>
          <c:spPr>
            <a:ln w="12700">
              <a:solidFill>
                <a:srgbClr val="FF00FF"/>
              </a:solidFill>
            </a:ln>
          </c:spPr>
          <c:marker>
            <c:symbol val="diamond"/>
            <c:size val="7"/>
            <c:spPr>
              <a:solidFill>
                <a:srgbClr val="FF00FF"/>
              </a:solidFill>
            </c:spPr>
          </c:marker>
          <c:dLbls>
            <c:numFmt formatCode="#,##0.0" sourceLinked="0"/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MAT_08Q4</c:v>
                </c:pt>
                <c:pt idx="1">
                  <c:v>MAT_09Q4</c:v>
                </c:pt>
                <c:pt idx="2">
                  <c:v>MAT_10Q4</c:v>
                </c:pt>
                <c:pt idx="3">
                  <c:v>MAT_11Q4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50</c:v>
                </c:pt>
                <c:pt idx="3">
                  <c:v>100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210176"/>
        <c:axId val="32663232"/>
      </c:lineChart>
      <c:catAx>
        <c:axId val="7621017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</c:scaling>
        <c:delete val="0"/>
        <c:axPos val="l"/>
        <c:majorGridlines>
          <c:spPr>
            <a:ln w="0">
              <a:solidFill>
                <a:schemeClr val="bg1"/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000" b="1"/>
                </a:pPr>
                <a:r>
                  <a:rPr lang="en-US" sz="1000" b="1" i="0" baseline="0" dirty="0" smtClean="0"/>
                  <a:t>Value (in RMB </a:t>
                </a:r>
                <a:r>
                  <a:rPr lang="en-US" sz="1000" b="1" i="0" baseline="0" dirty="0" err="1" smtClean="0"/>
                  <a:t>mio</a:t>
                </a:r>
                <a:r>
                  <a:rPr lang="en-US" sz="1000" b="1" i="0" baseline="0" dirty="0" smtClean="0"/>
                  <a:t>.)</a:t>
                </a:r>
                <a:endParaRPr lang="en-US" sz="1000" b="1" i="0" baseline="0" dirty="0"/>
              </a:p>
            </c:rich>
          </c:tx>
          <c:layout>
            <c:manualLayout>
              <c:xMode val="edge"/>
              <c:yMode val="edge"/>
              <c:x val="1.3232620005362466E-2"/>
              <c:y val="0.2792744403299993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7621017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31318201398193851"/>
          <c:y val="0.92497613425369174"/>
          <c:w val="0.40332520823463186"/>
          <c:h val="5.5506078049123934E-2"/>
        </c:manualLayout>
      </c:layout>
      <c:overlay val="0"/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20052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err="1" smtClean="0"/>
              <a:t>Sprycel</a:t>
            </a:r>
            <a:r>
              <a:rPr lang="en-US" altLang="zh-CN" dirty="0" smtClean="0"/>
              <a:t> vs. </a:t>
            </a:r>
            <a:r>
              <a:rPr lang="en-US" altLang="zh-CN" smtClean="0"/>
              <a:t>Competitors To-Market Sales HKAPI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8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 Aug’12,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</a:t>
            </a:r>
            <a:r>
              <a:rPr lang="en-US" altLang="zh-CN" sz="1200" kern="0" dirty="0" smtClean="0">
                <a:solidFill>
                  <a:srgbClr val="0033CC"/>
                </a:solidFill>
                <a:latin typeface="+mj-lt"/>
                <a:ea typeface="宋体" pitchFamily="2" charset="-122"/>
                <a:cs typeface="+mj-cs"/>
              </a:rPr>
              <a:t>RMB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graphicFrame>
        <p:nvGraphicFramePr>
          <p:cNvPr id="9" name="Chart 8" descr="chart,Primary Title,No Secondry Title"/>
          <p:cNvGraphicFramePr/>
          <p:nvPr/>
        </p:nvGraphicFramePr>
        <p:xfrm>
          <a:off x="404949" y="1268759"/>
          <a:ext cx="8127491" cy="4197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 Box 8" descr="footnote"/>
          <p:cNvSpPr txBox="1">
            <a:spLocks noChangeArrowheads="1"/>
          </p:cNvSpPr>
          <p:nvPr/>
        </p:nvSpPr>
        <p:spPr bwMode="auto">
          <a:xfrm>
            <a:off x="498301" y="6589713"/>
            <a:ext cx="5165725" cy="239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HKAPI Sep'16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 descr="lableintroduction"/>
          <p:cNvSpPr/>
          <p:nvPr/>
        </p:nvSpPr>
        <p:spPr>
          <a:xfrm>
            <a:off x="467750" y="6463886"/>
            <a:ext cx="16722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MAT: Moving Annual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Text Box 8" descr="lableSTLY"/>
          <p:cNvSpPr txBox="1">
            <a:spLocks noChangeArrowheads="1"/>
          </p:cNvSpPr>
          <p:nvPr/>
        </p:nvSpPr>
        <p:spPr bwMode="auto">
          <a:xfrm>
            <a:off x="505079" y="6282843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73022</TotalTime>
  <Words>38</Words>
  <Application>Microsoft Office PowerPoint</Application>
  <PresentationFormat>Letter Paper (8.5x11 in)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Sprycel vs. Competitors To-Market Sales HKAPI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1906</cp:revision>
  <cp:lastPrinted>2003-08-22T16:32:12Z</cp:lastPrinted>
  <dcterms:created xsi:type="dcterms:W3CDTF">2001-06-20T12:40:14Z</dcterms:created>
  <dcterms:modified xsi:type="dcterms:W3CDTF">2017-01-18T07:57:04Z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