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1643" r:id="rId2"/>
  </p:sldIdLst>
  <p:sldSz cx="9144000" cy="6858000" type="letter"/>
  <p:notesSz cx="6858000" cy="1005998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4965"/>
    <a:srgbClr val="FFCCFF"/>
    <a:srgbClr val="FF5050"/>
    <a:srgbClr val="4E71D1"/>
    <a:srgbClr val="344B8B"/>
    <a:srgbClr val="00B0F0"/>
    <a:srgbClr val="99CCFF"/>
    <a:srgbClr val="3E6ECD"/>
    <a:srgbClr val="CCCCFF"/>
    <a:srgbClr val="2CB1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9" autoAdjust="0"/>
    <p:restoredTop sz="95562" autoAdjust="0"/>
  </p:normalViewPr>
  <p:slideViewPr>
    <p:cSldViewPr snapToGrid="0">
      <p:cViewPr>
        <p:scale>
          <a:sx n="90" d="100"/>
          <a:sy n="90" d="100"/>
        </p:scale>
        <p:origin x="-582" y="-72"/>
      </p:cViewPr>
      <p:guideLst>
        <p:guide orient="horz" pos="732"/>
        <p:guide pos="200"/>
        <p:guide pos="551"/>
      </p:guideLst>
    </p:cSldViewPr>
  </p:slideViewPr>
  <p:outlineViewPr>
    <p:cViewPr>
      <p:scale>
        <a:sx n="33" d="100"/>
        <a:sy n="33" d="100"/>
      </p:scale>
      <p:origin x="3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4140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69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/>
          <a:lstStyle/>
          <a:p>
            <a:pPr>
              <a:defRPr sz="1600"/>
            </a:pPr>
            <a:r>
              <a:rPr lang="en-US" sz="1600"/>
              <a:t>Value Share</a:t>
            </a:r>
            <a:endParaRPr lang="zh-CN" sz="1600"/>
          </a:p>
        </c:rich>
      </c:tx>
      <c:layout>
        <c:manualLayout>
          <c:xMode val="edge"/>
          <c:yMode val="edge"/>
          <c:x val="0.33600792756565873"/>
          <c:y val="1.5625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0147158353120179"/>
          <c:y val="0.15370324803150223"/>
          <c:w val="0.76175713917032162"/>
          <c:h val="0.65476377952755904"/>
        </c:manualLayout>
      </c:layout>
      <c:areaChart>
        <c:grouping val="stacked"/>
        <c:varyColors val="0"/>
        <c:ser>
          <c:idx val="4"/>
          <c:order val="4"/>
          <c:tx>
            <c:strRef>
              <c:f>Sheet1!$F$1</c:f>
              <c:strCache>
                <c:ptCount val="1"/>
                <c:pt idx="0">
                  <c:v>Market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cat>
            <c:strRef>
              <c:f>Sheet1!$A$2:$A$9</c:f>
              <c:strCache>
                <c:ptCount val="8"/>
                <c:pt idx="0">
                  <c:v>2011Q1</c:v>
                </c:pt>
                <c:pt idx="1">
                  <c:v>2011Q2</c:v>
                </c:pt>
                <c:pt idx="2">
                  <c:v>2011Q3</c:v>
                </c:pt>
                <c:pt idx="3">
                  <c:v>2011Q4</c:v>
                </c:pt>
                <c:pt idx="4">
                  <c:v>2012Q1</c:v>
                </c:pt>
                <c:pt idx="5">
                  <c:v>2012Q2</c:v>
                </c:pt>
                <c:pt idx="6">
                  <c:v>2012Q3</c:v>
                </c:pt>
                <c:pt idx="7">
                  <c:v>2012Q4</c:v>
                </c:pt>
              </c:strCache>
            </c:strRef>
          </c:cat>
          <c:val>
            <c:numRef>
              <c:f>Sheet1!$F$2:$F$9</c:f>
              <c:numCache>
                <c:formatCode>General</c:formatCode>
                <c:ptCount val="8"/>
                <c:pt idx="0">
                  <c:v>15049826.105469637</c:v>
                </c:pt>
                <c:pt idx="1">
                  <c:v>21141860.387571946</c:v>
                </c:pt>
                <c:pt idx="2">
                  <c:v>25558473.827055641</c:v>
                </c:pt>
                <c:pt idx="3">
                  <c:v>29137012.617747787</c:v>
                </c:pt>
                <c:pt idx="4">
                  <c:v>35970359.706410594</c:v>
                </c:pt>
                <c:pt idx="5">
                  <c:v>44306646.769542001</c:v>
                </c:pt>
                <c:pt idx="6">
                  <c:v>43531476.178577542</c:v>
                </c:pt>
                <c:pt idx="7">
                  <c:v>41242377.292720966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6033024"/>
        <c:axId val="32664960"/>
      </c:areaChar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Eliquis</c:v>
                </c:pt>
              </c:strCache>
            </c:strRef>
          </c:tx>
          <c:spPr>
            <a:solidFill>
              <a:srgbClr val="8A4965"/>
            </a:solidFill>
            <a:ln>
              <a:solidFill>
                <a:srgbClr val="8A4965"/>
              </a:solidFill>
            </a:ln>
          </c:spPr>
          <c:invertIfNegative val="0"/>
          <c:cat>
            <c:strRef>
              <c:f>Sheet1!$A$2:$A$9</c:f>
              <c:strCache>
                <c:ptCount val="8"/>
                <c:pt idx="0">
                  <c:v>2011Q1</c:v>
                </c:pt>
                <c:pt idx="1">
                  <c:v>2011Q2</c:v>
                </c:pt>
                <c:pt idx="2">
                  <c:v>2011Q3</c:v>
                </c:pt>
                <c:pt idx="3">
                  <c:v>2011Q4</c:v>
                </c:pt>
                <c:pt idx="4">
                  <c:v>2012Q1</c:v>
                </c:pt>
                <c:pt idx="5">
                  <c:v>2012Q2</c:v>
                </c:pt>
                <c:pt idx="6">
                  <c:v>2012Q3</c:v>
                </c:pt>
                <c:pt idx="7">
                  <c:v>2012Q4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XARELTO (BAY)</c:v>
                </c:pt>
              </c:strCache>
            </c:strRef>
          </c:tx>
          <c:spPr>
            <a:solidFill>
              <a:srgbClr val="92D050"/>
            </a:solidFill>
            <a:ln>
              <a:solidFill>
                <a:srgbClr val="92D050"/>
              </a:solidFill>
            </a:ln>
            <a:effectLst>
              <a:outerShdw blurRad="50800" dist="50800" dir="5400000" algn="ctr" rotWithShape="0">
                <a:schemeClr val="bg1"/>
              </a:outerShdw>
            </a:effectLst>
          </c:spPr>
          <c:invertIfNegative val="0"/>
          <c:dLbls>
            <c:numFmt formatCode="0%" sourceLinked="0"/>
            <c:txPr>
              <a:bodyPr/>
              <a:lstStyle/>
              <a:p>
                <a:pPr>
                  <a:defRPr sz="10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Sheet1!$A$2:$A$9</c:f>
              <c:strCache>
                <c:ptCount val="8"/>
                <c:pt idx="0">
                  <c:v>2011Q1</c:v>
                </c:pt>
                <c:pt idx="1">
                  <c:v>2011Q2</c:v>
                </c:pt>
                <c:pt idx="2">
                  <c:v>2011Q3</c:v>
                </c:pt>
                <c:pt idx="3">
                  <c:v>2011Q4</c:v>
                </c:pt>
                <c:pt idx="4">
                  <c:v>2012Q1</c:v>
                </c:pt>
                <c:pt idx="5">
                  <c:v>2012Q2</c:v>
                </c:pt>
                <c:pt idx="6">
                  <c:v>2012Q3</c:v>
                </c:pt>
                <c:pt idx="7">
                  <c:v>2012Q4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0.52000036039719999</c:v>
                </c:pt>
                <c:pt idx="1">
                  <c:v>0.61811230374951931</c:v>
                </c:pt>
                <c:pt idx="2">
                  <c:v>0.67861535151898889</c:v>
                </c:pt>
                <c:pt idx="3">
                  <c:v>0.70780056996673157</c:v>
                </c:pt>
                <c:pt idx="4">
                  <c:v>0.78135535800913969</c:v>
                </c:pt>
                <c:pt idx="5">
                  <c:v>0.80626768186493847</c:v>
                </c:pt>
                <c:pt idx="6">
                  <c:v>0.79492106870390067</c:v>
                </c:pt>
                <c:pt idx="7">
                  <c:v>0.78853659486913807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FRAXIPARINE (GSK)</c:v>
                </c:pt>
              </c:strCache>
            </c:strRef>
          </c:tx>
          <c:spPr>
            <a:solidFill>
              <a:srgbClr val="FFC000"/>
            </a:solidFill>
            <a:ln>
              <a:solidFill>
                <a:srgbClr val="FFC000"/>
              </a:solidFill>
            </a:ln>
          </c:spPr>
          <c:invertIfNegative val="0"/>
          <c:dLbls>
            <c:numFmt formatCode="0%" sourceLinked="0"/>
            <c:txPr>
              <a:bodyPr/>
              <a:lstStyle/>
              <a:p>
                <a:pPr>
                  <a:defRPr sz="105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Sheet1!$A$2:$A$9</c:f>
              <c:strCache>
                <c:ptCount val="8"/>
                <c:pt idx="0">
                  <c:v>2011Q1</c:v>
                </c:pt>
                <c:pt idx="1">
                  <c:v>2011Q2</c:v>
                </c:pt>
                <c:pt idx="2">
                  <c:v>2011Q3</c:v>
                </c:pt>
                <c:pt idx="3">
                  <c:v>2011Q4</c:v>
                </c:pt>
                <c:pt idx="4">
                  <c:v>2012Q1</c:v>
                </c:pt>
                <c:pt idx="5">
                  <c:v>2012Q2</c:v>
                </c:pt>
                <c:pt idx="6">
                  <c:v>2012Q3</c:v>
                </c:pt>
                <c:pt idx="7">
                  <c:v>2012Q4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0.28416095540515302</c:v>
                </c:pt>
                <c:pt idx="1">
                  <c:v>0.22211978640840044</c:v>
                </c:pt>
                <c:pt idx="2">
                  <c:v>0.18185707979012641</c:v>
                </c:pt>
                <c:pt idx="3">
                  <c:v>0.17125960944606244</c:v>
                </c:pt>
                <c:pt idx="4">
                  <c:v>0.17582813852779652</c:v>
                </c:pt>
                <c:pt idx="5">
                  <c:v>0.15765124635186911</c:v>
                </c:pt>
                <c:pt idx="6">
                  <c:v>0.16643356952285801</c:v>
                </c:pt>
                <c:pt idx="7">
                  <c:v>0.17343245339729765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CLEXANE (AVS)</c:v>
                </c:pt>
              </c:strCache>
            </c:strRef>
          </c:tx>
          <c:spPr>
            <a:solidFill>
              <a:srgbClr val="00B0F0"/>
            </a:solidFill>
            <a:ln>
              <a:solidFill>
                <a:srgbClr val="00B0F0"/>
              </a:solidFill>
            </a:ln>
          </c:spPr>
          <c:invertIfNegative val="0"/>
          <c:dLbls>
            <c:numFmt formatCode="0%" sourceLinked="0"/>
            <c:txPr>
              <a:bodyPr/>
              <a:lstStyle/>
              <a:p>
                <a:pPr>
                  <a:defRPr sz="10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Sheet1!$A$2:$A$9</c:f>
              <c:strCache>
                <c:ptCount val="8"/>
                <c:pt idx="0">
                  <c:v>2011Q1</c:v>
                </c:pt>
                <c:pt idx="1">
                  <c:v>2011Q2</c:v>
                </c:pt>
                <c:pt idx="2">
                  <c:v>2011Q3</c:v>
                </c:pt>
                <c:pt idx="3">
                  <c:v>2011Q4</c:v>
                </c:pt>
                <c:pt idx="4">
                  <c:v>2012Q1</c:v>
                </c:pt>
                <c:pt idx="5">
                  <c:v>2012Q2</c:v>
                </c:pt>
                <c:pt idx="6">
                  <c:v>2012Q3</c:v>
                </c:pt>
                <c:pt idx="7">
                  <c:v>2012Q4</c:v>
                </c:pt>
              </c:strCache>
            </c:strRef>
          </c:cat>
          <c:val>
            <c:numRef>
              <c:f>Sheet1!$E$2:$E$9</c:f>
              <c:numCache>
                <c:formatCode>General</c:formatCode>
                <c:ptCount val="8"/>
                <c:pt idx="0">
                  <c:v>0.19583868419764691</c:v>
                </c:pt>
                <c:pt idx="1">
                  <c:v>0.1597679098420858</c:v>
                </c:pt>
                <c:pt idx="2">
                  <c:v>0.1395275686909071</c:v>
                </c:pt>
                <c:pt idx="3">
                  <c:v>0.12093982058720602</c:v>
                </c:pt>
                <c:pt idx="4">
                  <c:v>4.2816503463069415E-2</c:v>
                </c:pt>
                <c:pt idx="5">
                  <c:v>3.6081071783176703E-2</c:v>
                </c:pt>
                <c:pt idx="6">
                  <c:v>3.8645361773241411E-2</c:v>
                </c:pt>
                <c:pt idx="7">
                  <c:v>3.8030951733556792E-2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6032512"/>
        <c:axId val="32664384"/>
      </c:barChart>
      <c:catAx>
        <c:axId val="7603251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0" vert="horz"/>
          <a:lstStyle/>
          <a:p>
            <a:pPr>
              <a:defRPr sz="800"/>
            </a:pPr>
            <a:endParaRPr lang="en-US"/>
          </a:p>
        </c:txPr>
        <c:crossAx val="32664384"/>
        <c:crosses val="autoZero"/>
        <c:auto val="1"/>
        <c:lblAlgn val="ctr"/>
        <c:lblOffset val="100"/>
        <c:noMultiLvlLbl val="0"/>
      </c:catAx>
      <c:valAx>
        <c:axId val="32664384"/>
        <c:scaling>
          <c:orientation val="minMax"/>
          <c:max val="1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76032512"/>
        <c:crosses val="autoZero"/>
        <c:crossBetween val="between"/>
        <c:majorUnit val="0.2"/>
      </c:valAx>
      <c:valAx>
        <c:axId val="32664960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76033024"/>
        <c:crosses val="max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0.93791882954149963"/>
                <c:y val="0.11620324803149851"/>
              </c:manualLayout>
            </c:layout>
            <c:tx>
              <c:rich>
                <a:bodyPr/>
                <a:lstStyle/>
                <a:p>
                  <a:pPr>
                    <a:defRPr sz="1000"/>
                  </a:pPr>
                  <a:r>
                    <a:rPr lang="en-US" sz="1000" dirty="0" smtClean="0"/>
                    <a:t>USD(Million</a:t>
                  </a:r>
                  <a:r>
                    <a:rPr lang="en-US" sz="1000" dirty="0"/>
                    <a:t>)</a:t>
                  </a:r>
                  <a:endParaRPr lang="zh-CN" sz="1000" dirty="0"/>
                </a:p>
              </c:rich>
            </c:tx>
          </c:dispUnitsLbl>
        </c:dispUnits>
      </c:valAx>
      <c:catAx>
        <c:axId val="76033024"/>
        <c:scaling>
          <c:orientation val="minMax"/>
        </c:scaling>
        <c:delete val="1"/>
        <c:axPos val="b"/>
        <c:majorTickMark val="out"/>
        <c:minorTickMark val="none"/>
        <c:tickLblPos val="none"/>
        <c:crossAx val="32664960"/>
        <c:crosses val="autoZero"/>
        <c:auto val="1"/>
        <c:lblAlgn val="ctr"/>
        <c:lblOffset val="100"/>
        <c:noMultiLvlLbl val="0"/>
      </c:catAx>
    </c:plotArea>
    <c:legend>
      <c:legendPos val="b"/>
      <c:layout>
        <c:manualLayout>
          <c:xMode val="edge"/>
          <c:yMode val="edge"/>
          <c:x val="4.1226869053073975E-2"/>
          <c:y val="0.87284473425196862"/>
          <c:w val="0.91185772751562"/>
          <c:h val="0.10840526574803436"/>
        </c:manualLayout>
      </c:layout>
      <c:overlay val="0"/>
      <c:txPr>
        <a:bodyPr/>
        <a:lstStyle/>
        <a:p>
          <a:pPr>
            <a:defRPr sz="900"/>
          </a:pPr>
          <a:endParaRPr lang="en-US"/>
        </a:p>
      </c:txPr>
    </c:legend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72421" cy="50334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028" y="0"/>
            <a:ext cx="2972421" cy="50334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CC2F2-3E51-4274-9028-0642C1A4C6DF}" type="datetimeFigureOut">
              <a:rPr lang="zh-CN" altLang="en-US" smtClean="0"/>
              <a:pPr/>
              <a:t>2017/1/18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2" y="9554927"/>
            <a:ext cx="2972421" cy="5033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028" y="9554927"/>
            <a:ext cx="2972421" cy="5033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2317F-BAF3-4655-8F68-37BA45AE3E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441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2969088" cy="49922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8912" y="2"/>
            <a:ext cx="2969088" cy="49922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8688" y="747713"/>
            <a:ext cx="5005387" cy="37544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3566" y="4748645"/>
            <a:ext cx="5030869" cy="45856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584783"/>
            <a:ext cx="2969088" cy="4975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8912" y="9584783"/>
            <a:ext cx="2969088" cy="4975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A1032B49-388F-4288-A8C7-E5CEB5E4A5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623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7938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2000" y="1800000"/>
            <a:ext cx="8280000" cy="1440000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52000" y="3780000"/>
            <a:ext cx="6840000" cy="9000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2000" b="0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pic>
        <p:nvPicPr>
          <p:cNvPr id="10" name="图片 9" descr="CIA 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21872" y="6242416"/>
            <a:ext cx="1107831" cy="510080"/>
          </a:xfrm>
          <a:prstGeom prst="rect">
            <a:avLst/>
          </a:prstGeom>
        </p:spPr>
      </p:pic>
      <p:sp>
        <p:nvSpPr>
          <p:cNvPr id="11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1260000"/>
            <a:ext cx="8280000" cy="1260000"/>
          </a:xfrm>
        </p:spPr>
        <p:txBody>
          <a:bodyPr anchor="ctr"/>
          <a:lstStyle>
            <a:lvl1pPr algn="l">
              <a:defRPr sz="3200" b="0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00" y="2700000"/>
            <a:ext cx="8280000" cy="1440000"/>
          </a:xfrm>
        </p:spPr>
        <p:txBody>
          <a:bodyPr anchor="ctr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32000" y="1080000"/>
            <a:ext cx="4032000" cy="5256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80000" y="1080000"/>
            <a:ext cx="4032000" cy="5256000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800" smtClean="0"/>
            </a:lvl2pPr>
            <a:lvl3pPr>
              <a:defRPr lang="en-US" sz="16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432000" y="162000"/>
            <a:ext cx="8280000" cy="68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72000" rIns="36000" bIns="36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2000" y="1080000"/>
            <a:ext cx="8280000" cy="525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00825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 anchor="ctr"/>
          <a:lstStyle/>
          <a:p>
            <a:pPr defTabSz="865188"/>
            <a:fld id="{C5EBA298-8A72-47A3-8030-2D013117A9AC}" type="slidenum">
              <a:rPr lang="en-US" sz="800">
                <a:solidFill>
                  <a:schemeClr val="folHlink"/>
                </a:solidFill>
                <a:latin typeface="Arial" pitchFamily="34" charset="0"/>
              </a:rPr>
              <a:pPr defTabSz="865188"/>
              <a:t>‹#›</a:t>
            </a:fld>
            <a:endParaRPr lang="en-US" sz="800" dirty="0">
              <a:solidFill>
                <a:schemeClr val="folHlink"/>
              </a:solidFill>
              <a:latin typeface="Arial" pitchFamily="34" charset="0"/>
            </a:endParaRPr>
          </a:p>
        </p:txBody>
      </p:sp>
      <p:sp>
        <p:nvSpPr>
          <p:cNvPr id="1031" name="Rectangle 199"/>
          <p:cNvSpPr>
            <a:spLocks noChangeArrowheads="1"/>
          </p:cNvSpPr>
          <p:nvPr/>
        </p:nvSpPr>
        <p:spPr bwMode="auto">
          <a:xfrm>
            <a:off x="432000" y="900000"/>
            <a:ext cx="82800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032" name="Picture 203" descr="bristolmyerssquibblogo[1]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7938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CIA Logo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921872" y="6242416"/>
            <a:ext cx="1107831" cy="510080"/>
          </a:xfrm>
          <a:prstGeom prst="rect">
            <a:avLst/>
          </a:prstGeom>
        </p:spPr>
      </p:pic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799" r:id="rId2"/>
    <p:sldLayoutId id="2147483798" r:id="rId3"/>
    <p:sldLayoutId id="2147483797" r:id="rId4"/>
    <p:sldLayoutId id="2147483795" r:id="rId5"/>
    <p:sldLayoutId id="2147483794" r:id="rId6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0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273050" indent="-2730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SzPct val="90000"/>
        <a:buFont typeface="Arial" pitchFamily="34" charset="0"/>
        <a:buChar char="■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623888" indent="-26352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Tahoma" pitchFamily="34" charset="0"/>
        <a:buChar char="–"/>
        <a:defRPr sz="1800">
          <a:solidFill>
            <a:schemeClr val="tx1"/>
          </a:solidFill>
          <a:latin typeface="+mn-lt"/>
        </a:defRPr>
      </a:lvl2pPr>
      <a:lvl3pPr marL="984250" indent="-26352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Arial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descr="labelTitle"/>
          <p:cNvSpPr>
            <a:spLocks noGrp="1"/>
          </p:cNvSpPr>
          <p:nvPr>
            <p:ph type="title"/>
          </p:nvPr>
        </p:nvSpPr>
        <p:spPr>
          <a:xfrm>
            <a:off x="400102" y="0"/>
            <a:ext cx="8280000" cy="684000"/>
          </a:xfrm>
        </p:spPr>
        <p:txBody>
          <a:bodyPr/>
          <a:lstStyle/>
          <a:p>
            <a:r>
              <a:rPr lang="en-US" altLang="zh-CN" dirty="0" err="1" smtClean="0"/>
              <a:t>Eliquis</a:t>
            </a:r>
            <a:r>
              <a:rPr lang="en-US" altLang="zh-CN" dirty="0" smtClean="0"/>
              <a:t> Market Trend</a:t>
            </a:r>
            <a:endParaRPr lang="zh-CN" altLang="en-US" dirty="0"/>
          </a:p>
        </p:txBody>
      </p:sp>
      <p:graphicFrame>
        <p:nvGraphicFramePr>
          <p:cNvPr id="5" name="图表 4" descr="chart"/>
          <p:cNvGraphicFramePr/>
          <p:nvPr/>
        </p:nvGraphicFramePr>
        <p:xfrm>
          <a:off x="368273" y="1301721"/>
          <a:ext cx="7988918" cy="4673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 descr="footnote"/>
          <p:cNvSpPr txBox="1"/>
          <p:nvPr/>
        </p:nvSpPr>
        <p:spPr>
          <a:xfrm>
            <a:off x="293706" y="6336727"/>
            <a:ext cx="7600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0" smtClean="0"/>
              <a:t>Data Source: Nov'16 IMS CHPA</a:t>
            </a:r>
            <a:endParaRPr lang="en-US" altLang="zh-CN" sz="1100" b="0" dirty="0" smtClean="0"/>
          </a:p>
        </p:txBody>
      </p:sp>
      <p:sp>
        <p:nvSpPr>
          <p:cNvPr id="10" name="TextBox 9" descr="labelSubTitle"/>
          <p:cNvSpPr txBox="1"/>
          <p:nvPr/>
        </p:nvSpPr>
        <p:spPr>
          <a:xfrm>
            <a:off x="382771" y="499729"/>
            <a:ext cx="2796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0" dirty="0" smtClean="0"/>
              <a:t>QTR &amp; USD</a:t>
            </a:r>
            <a:endParaRPr lang="zh-CN" altLang="en-US" b="0" dirty="0"/>
          </a:p>
        </p:txBody>
      </p:sp>
      <p:sp>
        <p:nvSpPr>
          <p:cNvPr id="11" name="TextBox 10"/>
          <p:cNvSpPr txBox="1"/>
          <p:nvPr/>
        </p:nvSpPr>
        <p:spPr>
          <a:xfrm>
            <a:off x="297711" y="6018028"/>
            <a:ext cx="63582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0" dirty="0" smtClean="0"/>
              <a:t>Market definition: </a:t>
            </a:r>
            <a:r>
              <a:rPr lang="en-US" altLang="zh-CN" sz="1100" b="0" dirty="0" err="1" smtClean="0"/>
              <a:t>Eliquis</a:t>
            </a:r>
            <a:r>
              <a:rPr lang="en-US" altLang="zh-CN" sz="1100" b="0" dirty="0" smtClean="0"/>
              <a:t> Market (</a:t>
            </a:r>
            <a:r>
              <a:rPr lang="en-US" altLang="zh-CN" sz="1100" b="0" dirty="0" err="1" smtClean="0"/>
              <a:t>Eliquis</a:t>
            </a:r>
            <a:r>
              <a:rPr lang="en-US" altLang="zh-CN" sz="1100" b="0" dirty="0" smtClean="0"/>
              <a:t>, XARELTO, FRAXIPARINE, CLEXANE)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102800</TotalTime>
  <Words>28</Words>
  <Application>Microsoft Office PowerPoint</Application>
  <PresentationFormat>Letter Paper (8.5x11 in)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Eliquis Market Trend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 Performance Management</dc:title>
  <dc:creator>Pankaj Kumar</dc:creator>
  <cp:lastModifiedBy>Eddy Fang</cp:lastModifiedBy>
  <cp:revision>6170</cp:revision>
  <cp:lastPrinted>2003-08-22T16:32:12Z</cp:lastPrinted>
  <dcterms:created xsi:type="dcterms:W3CDTF">2001-06-20T12:40:14Z</dcterms:created>
  <dcterms:modified xsi:type="dcterms:W3CDTF">2017-01-18T07:57:04Z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