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4965"/>
    <a:srgbClr val="FFCCFF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582" y="-72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 smtClean="0"/>
              <a:t>Treatment</a:t>
            </a:r>
            <a:r>
              <a:rPr lang="en-US" sz="1600" baseline="0" dirty="0" smtClean="0"/>
              <a:t> Day</a:t>
            </a:r>
            <a:r>
              <a:rPr lang="en-US" sz="1600" dirty="0" smtClean="0"/>
              <a:t> </a:t>
            </a:r>
            <a:r>
              <a:rPr lang="en-US" sz="1600" dirty="0"/>
              <a:t>Share</a:t>
            </a:r>
            <a:endParaRPr lang="zh-CN" sz="1600" dirty="0"/>
          </a:p>
        </c:rich>
      </c:tx>
      <c:layout>
        <c:manualLayout>
          <c:xMode val="edge"/>
          <c:yMode val="edge"/>
          <c:x val="0.33600792756565911"/>
          <c:y val="1.562500000000000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147158353120179"/>
          <c:y val="0.15370324803150232"/>
          <c:w val="0.76175713917032162"/>
          <c:h val="0.65476377952755904"/>
        </c:manualLayout>
      </c:layout>
      <c:areaChart>
        <c:grouping val="stack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15049826.105469637</c:v>
                </c:pt>
                <c:pt idx="1">
                  <c:v>21141860.387571946</c:v>
                </c:pt>
                <c:pt idx="2">
                  <c:v>25558473.827055641</c:v>
                </c:pt>
                <c:pt idx="3">
                  <c:v>29137012.617747787</c:v>
                </c:pt>
                <c:pt idx="4">
                  <c:v>35970359.706410594</c:v>
                </c:pt>
                <c:pt idx="5">
                  <c:v>44306646.769542024</c:v>
                </c:pt>
                <c:pt idx="6">
                  <c:v>43531476.178577542</c:v>
                </c:pt>
                <c:pt idx="7">
                  <c:v>41242377.292720966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033536"/>
        <c:axId val="32664960"/>
      </c:areaChar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Eliquis</c:v>
                </c:pt>
              </c:strCache>
            </c:strRef>
          </c:tx>
          <c:spPr>
            <a:solidFill>
              <a:srgbClr val="8A4965"/>
            </a:solidFill>
            <a:ln>
              <a:solidFill>
                <a:srgbClr val="8A4965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XARELTO (BAY)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0.52000036039719999</c:v>
                </c:pt>
                <c:pt idx="1">
                  <c:v>0.61811230374951931</c:v>
                </c:pt>
                <c:pt idx="2">
                  <c:v>0.67861535151898955</c:v>
                </c:pt>
                <c:pt idx="3">
                  <c:v>0.70780056996673157</c:v>
                </c:pt>
                <c:pt idx="4">
                  <c:v>0.78135535800913969</c:v>
                </c:pt>
                <c:pt idx="5">
                  <c:v>0.80626768186493802</c:v>
                </c:pt>
                <c:pt idx="6">
                  <c:v>0.79492106870390067</c:v>
                </c:pt>
                <c:pt idx="7">
                  <c:v>0.78853659486913763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FRAXIPARINE (GSK)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0.28416095540515302</c:v>
                </c:pt>
                <c:pt idx="1">
                  <c:v>0.22211978640840049</c:v>
                </c:pt>
                <c:pt idx="2">
                  <c:v>0.18185707979012641</c:v>
                </c:pt>
                <c:pt idx="3">
                  <c:v>0.17125960944606244</c:v>
                </c:pt>
                <c:pt idx="4">
                  <c:v>0.17582813852779669</c:v>
                </c:pt>
                <c:pt idx="5">
                  <c:v>0.15765124635186922</c:v>
                </c:pt>
                <c:pt idx="6">
                  <c:v>0.16643356952285804</c:v>
                </c:pt>
                <c:pt idx="7">
                  <c:v>0.17343245339729785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CLEXANE (AVS)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0.19583868419764691</c:v>
                </c:pt>
                <c:pt idx="1">
                  <c:v>0.15976790984208594</c:v>
                </c:pt>
                <c:pt idx="2">
                  <c:v>0.1395275686909071</c:v>
                </c:pt>
                <c:pt idx="3">
                  <c:v>0.12093982058720602</c:v>
                </c:pt>
                <c:pt idx="4">
                  <c:v>4.2816503463069415E-2</c:v>
                </c:pt>
                <c:pt idx="5">
                  <c:v>3.6081071783176745E-2</c:v>
                </c:pt>
                <c:pt idx="6">
                  <c:v>3.8645361773241411E-2</c:v>
                </c:pt>
                <c:pt idx="7">
                  <c:v>3.8030951733556792E-2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867968"/>
        <c:axId val="32664384"/>
      </c:barChart>
      <c:catAx>
        <c:axId val="78867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/>
          <a:lstStyle/>
          <a:p>
            <a:pPr>
              <a:defRPr sz="80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8867968"/>
        <c:crosses val="autoZero"/>
        <c:crossBetween val="between"/>
        <c:majorUnit val="0.2"/>
      </c:valAx>
      <c:valAx>
        <c:axId val="326649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92033536"/>
        <c:crosses val="max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93791882954149963"/>
                <c:y val="0.1162032480314986"/>
              </c:manualLayout>
            </c:layout>
            <c:tx>
              <c:rich>
                <a:bodyPr/>
                <a:lstStyle/>
                <a:p>
                  <a:pPr>
                    <a:defRPr sz="1000"/>
                  </a:pPr>
                  <a:r>
                    <a:rPr lang="en-US" sz="1000" dirty="0" smtClean="0"/>
                    <a:t>(Million</a:t>
                  </a:r>
                  <a:r>
                    <a:rPr lang="en-US" sz="1000" dirty="0"/>
                    <a:t>)</a:t>
                  </a:r>
                  <a:endParaRPr lang="zh-CN" sz="1000" dirty="0"/>
                </a:p>
              </c:rich>
            </c:tx>
          </c:dispUnitsLbl>
        </c:dispUnits>
      </c:valAx>
      <c:catAx>
        <c:axId val="92033536"/>
        <c:scaling>
          <c:orientation val="minMax"/>
        </c:scaling>
        <c:delete val="1"/>
        <c:axPos val="b"/>
        <c:majorTickMark val="out"/>
        <c:minorTickMark val="none"/>
        <c:tickLblPos val="none"/>
        <c:crossAx val="3266496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4.1226869053073975E-2"/>
          <c:y val="0.87284473425196862"/>
          <c:w val="0.91185772751562"/>
          <c:h val="0.10840526574803444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labelTitle"/>
          <p:cNvSpPr>
            <a:spLocks noGrp="1"/>
          </p:cNvSpPr>
          <p:nvPr>
            <p:ph type="title"/>
          </p:nvPr>
        </p:nvSpPr>
        <p:spPr>
          <a:xfrm>
            <a:off x="400102" y="0"/>
            <a:ext cx="8280000" cy="684000"/>
          </a:xfrm>
        </p:spPr>
        <p:txBody>
          <a:bodyPr/>
          <a:lstStyle/>
          <a:p>
            <a:r>
              <a:rPr lang="en-US" altLang="zh-CN" dirty="0" err="1" smtClean="0"/>
              <a:t>Eliquis</a:t>
            </a:r>
            <a:r>
              <a:rPr lang="en-US" altLang="zh-CN" dirty="0" smtClean="0"/>
              <a:t> Market Trend</a:t>
            </a:r>
            <a:endParaRPr lang="zh-CN" altLang="en-US" dirty="0"/>
          </a:p>
        </p:txBody>
      </p:sp>
      <p:graphicFrame>
        <p:nvGraphicFramePr>
          <p:cNvPr id="5" name="图表 4" descr="chart"/>
          <p:cNvGraphicFramePr/>
          <p:nvPr/>
        </p:nvGraphicFramePr>
        <p:xfrm>
          <a:off x="368273" y="1301721"/>
          <a:ext cx="7988918" cy="467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 descr="footnote"/>
          <p:cNvSpPr txBox="1"/>
          <p:nvPr/>
        </p:nvSpPr>
        <p:spPr>
          <a:xfrm>
            <a:off x="293706" y="6336727"/>
            <a:ext cx="760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smtClean="0"/>
              <a:t>Data Source: Nov'16 IMS CHPA</a:t>
            </a:r>
            <a:endParaRPr lang="en-US" altLang="zh-CN" sz="1100" b="0" dirty="0" smtClean="0"/>
          </a:p>
        </p:txBody>
      </p:sp>
      <p:sp>
        <p:nvSpPr>
          <p:cNvPr id="10" name="TextBox 9" descr="labelSubTitle"/>
          <p:cNvSpPr txBox="1"/>
          <p:nvPr/>
        </p:nvSpPr>
        <p:spPr>
          <a:xfrm>
            <a:off x="382771" y="499729"/>
            <a:ext cx="279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/>
              <a:t>QTR &amp; USD</a:t>
            </a:r>
            <a:endParaRPr lang="zh-CN" alt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297711" y="6018028"/>
            <a:ext cx="635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dirty="0" smtClean="0"/>
              <a:t>Market definition: 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 NOAC Market (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, XARELTO, PRADAXA)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102792</TotalTime>
  <Words>28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Eddy Fang</cp:lastModifiedBy>
  <cp:revision>6173</cp:revision>
  <cp:lastPrinted>2003-08-22T16:32:12Z</cp:lastPrinted>
  <dcterms:created xsi:type="dcterms:W3CDTF">2001-06-20T12:40:14Z</dcterms:created>
  <dcterms:modified xsi:type="dcterms:W3CDTF">2017-01-18T07:57:06Z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