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9900"/>
    <a:srgbClr val="B2B2B2"/>
    <a:srgbClr val="3366FF"/>
    <a:srgbClr val="009999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25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45589410019415E-2"/>
          <c:y val="8.8974620048014708E-2"/>
          <c:w val="0.7025507246376812"/>
          <c:h val="0.5746206935354175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 w="12700">
              <a:solidFill>
                <a:srgbClr val="FFCC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8.6623100000000064E-2</c:v>
                </c:pt>
                <c:pt idx="1">
                  <c:v>8.671319999999999E-2</c:v>
                </c:pt>
                <c:pt idx="2">
                  <c:v>7.6516900000000831E-2</c:v>
                </c:pt>
                <c:pt idx="3">
                  <c:v>6.1977200000000003E-2</c:v>
                </c:pt>
                <c:pt idx="4">
                  <c:v>5.2046900000000514E-2</c:v>
                </c:pt>
                <c:pt idx="5">
                  <c:v>7.4127400000000884E-2</c:v>
                </c:pt>
                <c:pt idx="6">
                  <c:v>7.8561100000000023E-2</c:v>
                </c:pt>
                <c:pt idx="7">
                  <c:v>8.3704000000004747E-2</c:v>
                </c:pt>
                <c:pt idx="8">
                  <c:v>8.0882200000000001E-2</c:v>
                </c:pt>
                <c:pt idx="9">
                  <c:v>6.3704600000000902E-2</c:v>
                </c:pt>
                <c:pt idx="10">
                  <c:v>5.3038100000000012E-2</c:v>
                </c:pt>
                <c:pt idx="11">
                  <c:v>0.13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5.5402800000000134E-2</c:v>
                </c:pt>
                <c:pt idx="1">
                  <c:v>6.0351600000000824E-2</c:v>
                </c:pt>
                <c:pt idx="2">
                  <c:v>5.6354300000000003E-2</c:v>
                </c:pt>
                <c:pt idx="3">
                  <c:v>4.0730200000000924E-2</c:v>
                </c:pt>
                <c:pt idx="4">
                  <c:v>2.8107699999999989E-2</c:v>
                </c:pt>
                <c:pt idx="5">
                  <c:v>5.6048199999999965E-3</c:v>
                </c:pt>
                <c:pt idx="6">
                  <c:v>6.3901300000000025E-3</c:v>
                </c:pt>
                <c:pt idx="7">
                  <c:v>6.0645600000000114E-3</c:v>
                </c:pt>
                <c:pt idx="8">
                  <c:v>5.400700000000304E-3</c:v>
                </c:pt>
                <c:pt idx="9">
                  <c:v>3.4317400000000052E-3</c:v>
                </c:pt>
                <c:pt idx="10">
                  <c:v>4.8577500000000001E-3</c:v>
                </c:pt>
                <c:pt idx="11">
                  <c:v>0.12000000000000002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 w="127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8.1226300000000765E-2</c:v>
                </c:pt>
                <c:pt idx="1">
                  <c:v>8.7749200000000013E-2</c:v>
                </c:pt>
                <c:pt idx="2">
                  <c:v>9.0582000000000024E-2</c:v>
                </c:pt>
                <c:pt idx="3">
                  <c:v>8.7515100000000026E-2</c:v>
                </c:pt>
                <c:pt idx="4">
                  <c:v>8.3875400000001724E-2</c:v>
                </c:pt>
                <c:pt idx="5">
                  <c:v>8.8404600000000208E-2</c:v>
                </c:pt>
                <c:pt idx="6">
                  <c:v>9.2385600000000012E-2</c:v>
                </c:pt>
                <c:pt idx="7">
                  <c:v>8.4311000000000011E-2</c:v>
                </c:pt>
                <c:pt idx="8">
                  <c:v>7.3929599999999998E-2</c:v>
                </c:pt>
                <c:pt idx="9">
                  <c:v>7.6538599999999998E-2</c:v>
                </c:pt>
                <c:pt idx="10">
                  <c:v>8.8546400000001746E-2</c:v>
                </c:pt>
                <c:pt idx="11">
                  <c:v>0.11000000000000018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8.631960000000001E-2</c:v>
                </c:pt>
                <c:pt idx="1">
                  <c:v>8.5943099999999994E-2</c:v>
                </c:pt>
                <c:pt idx="2">
                  <c:v>8.9167300000000768E-2</c:v>
                </c:pt>
                <c:pt idx="3">
                  <c:v>8.7207400000000004E-2</c:v>
                </c:pt>
                <c:pt idx="4">
                  <c:v>8.6949700000000019E-2</c:v>
                </c:pt>
                <c:pt idx="5">
                  <c:v>9.0514600000000764E-2</c:v>
                </c:pt>
                <c:pt idx="6">
                  <c:v>8.5203900000000041E-2</c:v>
                </c:pt>
                <c:pt idx="7">
                  <c:v>8.4691200000000244E-2</c:v>
                </c:pt>
                <c:pt idx="8">
                  <c:v>8.1089300000000003E-2</c:v>
                </c:pt>
                <c:pt idx="9">
                  <c:v>8.3487700000000012E-2</c:v>
                </c:pt>
                <c:pt idx="10">
                  <c:v>8.6412000000000003E-2</c:v>
                </c:pt>
                <c:pt idx="11">
                  <c:v>0.1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Hangzhou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9.117970000000003E-2</c:v>
                </c:pt>
                <c:pt idx="1">
                  <c:v>9.4196300000001745E-2</c:v>
                </c:pt>
                <c:pt idx="2">
                  <c:v>9.0394200000000063E-2</c:v>
                </c:pt>
                <c:pt idx="3">
                  <c:v>9.3253500000000267E-2</c:v>
                </c:pt>
                <c:pt idx="4">
                  <c:v>9.6414700000000006E-2</c:v>
                </c:pt>
                <c:pt idx="5">
                  <c:v>9.9861400000000766E-2</c:v>
                </c:pt>
                <c:pt idx="6">
                  <c:v>0.11168500000000046</c:v>
                </c:pt>
                <c:pt idx="7">
                  <c:v>9.5397700000000002E-2</c:v>
                </c:pt>
                <c:pt idx="8">
                  <c:v>9.8960800000001528E-2</c:v>
                </c:pt>
                <c:pt idx="9">
                  <c:v>8.9742100000000005E-2</c:v>
                </c:pt>
                <c:pt idx="10">
                  <c:v>9.8192300000001564E-2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Harbin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4.5514700000000123E-2</c:v>
                </c:pt>
                <c:pt idx="1">
                  <c:v>3.7527499999999998E-2</c:v>
                </c:pt>
                <c:pt idx="2">
                  <c:v>3.4765499999999998E-2</c:v>
                </c:pt>
                <c:pt idx="3">
                  <c:v>4.2085500000000012E-2</c:v>
                </c:pt>
                <c:pt idx="4">
                  <c:v>3.5116099999999997E-2</c:v>
                </c:pt>
                <c:pt idx="5">
                  <c:v>3.6529300000000299E-2</c:v>
                </c:pt>
                <c:pt idx="6">
                  <c:v>4.2555400000000014E-2</c:v>
                </c:pt>
                <c:pt idx="7">
                  <c:v>5.4048100000000002E-2</c:v>
                </c:pt>
                <c:pt idx="8">
                  <c:v>5.0251299999999999E-2</c:v>
                </c:pt>
                <c:pt idx="9">
                  <c:v>4.7834700000000584E-2</c:v>
                </c:pt>
                <c:pt idx="10">
                  <c:v>3.5728200000000002E-2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Jinan</c:v>
                </c:pt>
              </c:strCache>
            </c:strRef>
          </c:tx>
          <c:spPr>
            <a:ln w="12700">
              <a:solidFill>
                <a:srgbClr val="87CEEB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7.6577999999999993E-2</c:v>
                </c:pt>
                <c:pt idx="1">
                  <c:v>8.0074800000001098E-2</c:v>
                </c:pt>
                <c:pt idx="2">
                  <c:v>8.0765500000000268E-2</c:v>
                </c:pt>
                <c:pt idx="3">
                  <c:v>8.6389800000000017E-2</c:v>
                </c:pt>
                <c:pt idx="4">
                  <c:v>8.5856300000005228E-2</c:v>
                </c:pt>
                <c:pt idx="5">
                  <c:v>9.1333000000000011E-2</c:v>
                </c:pt>
                <c:pt idx="6">
                  <c:v>8.7425100000000006E-2</c:v>
                </c:pt>
                <c:pt idx="7">
                  <c:v>9.6613700000000011E-2</c:v>
                </c:pt>
                <c:pt idx="8">
                  <c:v>9.7078000000000012E-2</c:v>
                </c:pt>
                <c:pt idx="9">
                  <c:v>9.1041400000000022E-2</c:v>
                </c:pt>
                <c:pt idx="10">
                  <c:v>9.3254600000001728E-2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Kunming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6.2977500000000033E-2</c:v>
                </c:pt>
                <c:pt idx="1">
                  <c:v>6.5928200000000034E-2</c:v>
                </c:pt>
                <c:pt idx="2">
                  <c:v>7.3488100000000028E-2</c:v>
                </c:pt>
                <c:pt idx="3">
                  <c:v>7.7875000000000014E-2</c:v>
                </c:pt>
                <c:pt idx="4">
                  <c:v>7.1902100000000024E-2</c:v>
                </c:pt>
                <c:pt idx="5">
                  <c:v>6.3121700000000003E-2</c:v>
                </c:pt>
                <c:pt idx="6">
                  <c:v>6.2070700000000034E-2</c:v>
                </c:pt>
                <c:pt idx="7">
                  <c:v>6.6248499999999988E-2</c:v>
                </c:pt>
                <c:pt idx="8">
                  <c:v>7.1355900000000014E-2</c:v>
                </c:pt>
                <c:pt idx="9">
                  <c:v>6.9999200000000594E-2</c:v>
                </c:pt>
                <c:pt idx="10">
                  <c:v>7.357000000000001E-2</c:v>
                </c:pt>
                <c:pt idx="11">
                  <c:v>6.0000000000000484E-2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Nanchang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4.6343799999999997E-2</c:v>
                </c:pt>
                <c:pt idx="1">
                  <c:v>4.0033800000000022E-2</c:v>
                </c:pt>
                <c:pt idx="2">
                  <c:v>3.8639000000000416E-2</c:v>
                </c:pt>
                <c:pt idx="3">
                  <c:v>3.7070900000001912E-2</c:v>
                </c:pt>
                <c:pt idx="4">
                  <c:v>3.9920100000000014E-2</c:v>
                </c:pt>
                <c:pt idx="5">
                  <c:v>4.3661199999999976E-2</c:v>
                </c:pt>
                <c:pt idx="6">
                  <c:v>4.6321099999999997E-2</c:v>
                </c:pt>
                <c:pt idx="7">
                  <c:v>4.8387800000000022E-2</c:v>
                </c:pt>
                <c:pt idx="8">
                  <c:v>4.4495200000002122E-2</c:v>
                </c:pt>
                <c:pt idx="9">
                  <c:v>4.2338100000000024E-2</c:v>
                </c:pt>
                <c:pt idx="10">
                  <c:v>3.8511900000000092E-2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Ningbo</c:v>
                </c:pt>
              </c:strCache>
            </c:strRef>
          </c:tx>
          <c:spPr>
            <a:ln w="12700">
              <a:solidFill>
                <a:srgbClr val="34CD32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6.7630300000000004E-2</c:v>
                </c:pt>
                <c:pt idx="1">
                  <c:v>6.9652600000002104E-2</c:v>
                </c:pt>
                <c:pt idx="2">
                  <c:v>6.7728700000000724E-2</c:v>
                </c:pt>
                <c:pt idx="3">
                  <c:v>7.3463600000002113E-2</c:v>
                </c:pt>
                <c:pt idx="4">
                  <c:v>7.8383700000000833E-2</c:v>
                </c:pt>
                <c:pt idx="5">
                  <c:v>8.2122400000000026E-2</c:v>
                </c:pt>
                <c:pt idx="6">
                  <c:v>8.6416000000000007E-2</c:v>
                </c:pt>
                <c:pt idx="7">
                  <c:v>8.5498600000000022E-2</c:v>
                </c:pt>
                <c:pt idx="8">
                  <c:v>8.0761900000000067E-2</c:v>
                </c:pt>
                <c:pt idx="9">
                  <c:v>7.8449099999999994E-2</c:v>
                </c:pt>
                <c:pt idx="10">
                  <c:v>8.1559600000000246E-2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Pearl River Delta</c:v>
                </c:pt>
              </c:strCache>
            </c:strRef>
          </c:tx>
          <c:spPr>
            <a:ln w="12700">
              <a:solidFill>
                <a:srgbClr val="17B65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6.6984600000000033E-2</c:v>
                </c:pt>
                <c:pt idx="1">
                  <c:v>6.6295900000000019E-2</c:v>
                </c:pt>
                <c:pt idx="2">
                  <c:v>7.1882800000000024E-2</c:v>
                </c:pt>
                <c:pt idx="3">
                  <c:v>7.2587900000000594E-2</c:v>
                </c:pt>
                <c:pt idx="4">
                  <c:v>7.9670200000000024E-2</c:v>
                </c:pt>
                <c:pt idx="5">
                  <c:v>8.2270800000000005E-2</c:v>
                </c:pt>
                <c:pt idx="6">
                  <c:v>8.2631700000000002E-2</c:v>
                </c:pt>
                <c:pt idx="7">
                  <c:v>7.8079399999999979E-2</c:v>
                </c:pt>
                <c:pt idx="8">
                  <c:v>7.3588000000000084E-2</c:v>
                </c:pt>
                <c:pt idx="9">
                  <c:v>7.4592500000002934E-2</c:v>
                </c:pt>
                <c:pt idx="10">
                  <c:v>7.3837900000000734E-2</c:v>
                </c:pt>
                <c:pt idx="11">
                  <c:v>3.000000000000029E-2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Shijiazhuang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Sheet1!$B$13:$M$13</c:f>
              <c:numCache>
                <c:formatCode>General</c:formatCode>
                <c:ptCount val="12"/>
                <c:pt idx="0">
                  <c:v>4.2989600000000114E-2</c:v>
                </c:pt>
                <c:pt idx="1">
                  <c:v>5.3142399999999985E-2</c:v>
                </c:pt>
                <c:pt idx="2">
                  <c:v>5.2338000000000932E-2</c:v>
                </c:pt>
                <c:pt idx="3">
                  <c:v>4.9433100000000584E-2</c:v>
                </c:pt>
                <c:pt idx="4">
                  <c:v>4.4631400000000133E-2</c:v>
                </c:pt>
                <c:pt idx="5">
                  <c:v>4.7948600000000112E-2</c:v>
                </c:pt>
                <c:pt idx="6">
                  <c:v>6.4094500000002094E-2</c:v>
                </c:pt>
                <c:pt idx="7">
                  <c:v>6.0201500000000005E-2</c:v>
                </c:pt>
                <c:pt idx="8">
                  <c:v>6.4443900000000512E-2</c:v>
                </c:pt>
                <c:pt idx="9">
                  <c:v>6.0060200000000924E-2</c:v>
                </c:pt>
                <c:pt idx="10">
                  <c:v>5.6669099999999986E-2</c:v>
                </c:pt>
                <c:pt idx="11">
                  <c:v>2.0000000000000052E-2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Taiyuan</c:v>
                </c:pt>
              </c:strCache>
            </c:strRef>
          </c:tx>
          <c:spPr>
            <a:ln w="12700">
              <a:solidFill>
                <a:srgbClr val="FFCCFF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Sheet1!$B$14:$M$14</c:f>
              <c:numCache>
                <c:formatCode>General</c:formatCode>
                <c:ptCount val="12"/>
                <c:pt idx="0">
                  <c:v>3.9190200000000001E-2</c:v>
                </c:pt>
                <c:pt idx="1">
                  <c:v>3.9190200000000001E-2</c:v>
                </c:pt>
                <c:pt idx="2">
                  <c:v>3.7346499999999998E-2</c:v>
                </c:pt>
                <c:pt idx="3">
                  <c:v>3.5465100000000402E-2</c:v>
                </c:pt>
                <c:pt idx="4">
                  <c:v>3.3801000000000456E-2</c:v>
                </c:pt>
                <c:pt idx="5">
                  <c:v>4.4022000000000824E-2</c:v>
                </c:pt>
                <c:pt idx="6">
                  <c:v>4.5711800000000122E-2</c:v>
                </c:pt>
                <c:pt idx="7">
                  <c:v>4.5922900000000134E-2</c:v>
                </c:pt>
                <c:pt idx="8">
                  <c:v>3.6751400000000052E-2</c:v>
                </c:pt>
                <c:pt idx="9">
                  <c:v>3.3858800000000001E-2</c:v>
                </c:pt>
                <c:pt idx="10">
                  <c:v>3.8628099999999999E-2</c:v>
                </c:pt>
                <c:pt idx="11">
                  <c:v>1.0000000000000083E-2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933888"/>
        <c:axId val="32165248"/>
      </c:lineChart>
      <c:catAx>
        <c:axId val="1129338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32165248"/>
        <c:crosses val="autoZero"/>
        <c:auto val="1"/>
        <c:lblAlgn val="ctr"/>
        <c:lblOffset val="100"/>
        <c:noMultiLvlLbl val="0"/>
      </c:catAx>
      <c:valAx>
        <c:axId val="32165248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11293388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0699075659020901E-2"/>
          <c:y val="0.79412379737814465"/>
          <c:w val="0.7394714138993671"/>
          <c:h val="0.19116154985840478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0292194760869"/>
          <c:y val="0.13275464381260571"/>
          <c:w val="0.87663494252561913"/>
          <c:h val="0.59679701911096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1295488"/>
        <c:axId val="92258880"/>
      </c:barChart>
      <c:catAx>
        <c:axId val="3129548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700" b="0" baseline="0"/>
            </a:pPr>
            <a:endParaRPr lang="en-US"/>
          </a:p>
        </c:txPr>
        <c:crossAx val="92258880"/>
        <c:crosses val="autoZero"/>
        <c:auto val="1"/>
        <c:lblAlgn val="ctr"/>
        <c:lblOffset val="100"/>
        <c:noMultiLvlLbl val="0"/>
      </c:catAx>
      <c:valAx>
        <c:axId val="92258880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baseline="0"/>
            </a:pPr>
            <a:endParaRPr lang="en-US"/>
          </a:p>
        </c:txPr>
        <c:crossAx val="3129548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"/>
          <c:y val="1.4639153511120282E-2"/>
          <c:w val="1"/>
          <c:h val="0.1022289432960902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1120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 descr="labelGeo"/>
          <p:cNvSpPr>
            <a:spLocks noGrp="1" noChangeArrowheads="1"/>
          </p:cNvSpPr>
          <p:nvPr>
            <p:ph type="title" sz="quarter"/>
          </p:nvPr>
        </p:nvSpPr>
        <p:spPr>
          <a:xfrm>
            <a:off x="112713" y="76200"/>
            <a:ext cx="8851900" cy="838200"/>
          </a:xfrm>
        </p:spPr>
        <p:txBody>
          <a:bodyPr/>
          <a:lstStyle/>
          <a:p>
            <a:r>
              <a:rPr lang="en-US" dirty="0" smtClean="0"/>
              <a:t>ARV Market #Geo Summary by Brand</a:t>
            </a:r>
            <a:endParaRPr lang="en-US" sz="1100" dirty="0" smtClean="0"/>
          </a:p>
        </p:txBody>
      </p:sp>
      <p:sp>
        <p:nvSpPr>
          <p:cNvPr id="11" name="Rectangle 26" descr="Frame1"/>
          <p:cNvSpPr>
            <a:spLocks noChangeArrowheads="1"/>
          </p:cNvSpPr>
          <p:nvPr/>
        </p:nvSpPr>
        <p:spPr bwMode="auto">
          <a:xfrm>
            <a:off x="38100" y="1242949"/>
            <a:ext cx="8991600" cy="2177145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" name="Rectangle 26" descr="Frame2"/>
          <p:cNvSpPr>
            <a:spLocks noChangeArrowheads="1"/>
          </p:cNvSpPr>
          <p:nvPr/>
        </p:nvSpPr>
        <p:spPr bwMode="auto">
          <a:xfrm>
            <a:off x="38100" y="3800104"/>
            <a:ext cx="8991600" cy="2388224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" name="TextBox 6" descr="labelTimeFrame"/>
          <p:cNvSpPr txBox="1">
            <a:spLocks noChangeArrowheads="1"/>
          </p:cNvSpPr>
          <p:nvPr/>
        </p:nvSpPr>
        <p:spPr bwMode="auto">
          <a:xfrm>
            <a:off x="2286001" y="972282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Baraclude</a:t>
            </a:r>
            <a:r>
              <a:rPr lang="en-US" altLang="zh-CN" dirty="0"/>
              <a:t> </a:t>
            </a:r>
            <a:r>
              <a:rPr lang="en-US" altLang="zh-CN" dirty="0" smtClean="0"/>
              <a:t>ARV </a:t>
            </a:r>
            <a:r>
              <a:rPr lang="en-US" altLang="zh-CN" dirty="0"/>
              <a:t>Market Share </a:t>
            </a:r>
            <a:r>
              <a:rPr lang="en-US" altLang="zh-CN" dirty="0" smtClean="0"/>
              <a:t>(MQT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TextBox 6" descr="labelTimeFrame"/>
          <p:cNvSpPr txBox="1">
            <a:spLocks noChangeArrowheads="1"/>
          </p:cNvSpPr>
          <p:nvPr/>
        </p:nvSpPr>
        <p:spPr bwMode="auto">
          <a:xfrm>
            <a:off x="2286000" y="3524667"/>
            <a:ext cx="5376672" cy="2749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ARV Market Share (#</a:t>
            </a:r>
            <a:r>
              <a:rPr lang="en-US" altLang="zh-CN" dirty="0" err="1" smtClean="0"/>
              <a:t>TimeFrame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0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3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27" name="Object 3" descr="sheet1"/>
          <p:cNvGraphicFramePr>
            <a:graphicFrameLocks noChangeAspect="1"/>
          </p:cNvGraphicFramePr>
          <p:nvPr/>
        </p:nvGraphicFramePr>
        <p:xfrm>
          <a:off x="177800" y="5518150"/>
          <a:ext cx="87153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Worksheet" r:id="rId4" imgW="8715263" imgH="771449" progId="Excel.Sheet.12">
                  <p:embed/>
                </p:oleObj>
              </mc:Choice>
              <mc:Fallback>
                <p:oleObj name="Worksheet" r:id="rId4" imgW="8715263" imgH="771449" progId="Excel.Sheet.12">
                  <p:embed/>
                  <p:pic>
                    <p:nvPicPr>
                      <p:cNvPr id="0" name="Picture 13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5518150"/>
                        <a:ext cx="871537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Chart 16" descr="chart1,No Primary Title,No Secondry Title"/>
          <p:cNvGraphicFramePr/>
          <p:nvPr/>
        </p:nvGraphicFramePr>
        <p:xfrm>
          <a:off x="145951" y="1293801"/>
          <a:ext cx="8874223" cy="213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Table 17" descr="ppttable"/>
          <p:cNvGraphicFramePr>
            <a:graphicFrameLocks noGrp="1"/>
          </p:cNvGraphicFramePr>
          <p:nvPr/>
        </p:nvGraphicFramePr>
        <p:xfrm>
          <a:off x="6650181" y="1297175"/>
          <a:ext cx="2340864" cy="80645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14400"/>
                <a:gridCol w="713232"/>
                <a:gridCol w="713232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700" b="0" dirty="0" smtClean="0"/>
                        <a:t>Market Share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/>
                        <a:t>YTD Mar’11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/>
                        <a:t>YTD Mar’12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700" b="0" dirty="0" smtClean="0"/>
                        <a:t>Hangzhou</a:t>
                      </a:r>
                      <a:endParaRPr lang="en-US" sz="7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7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700" b="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19" name="Chart 18" descr="chart2,No Primary Title,Secondry Title"/>
          <p:cNvGraphicFramePr/>
          <p:nvPr/>
        </p:nvGraphicFramePr>
        <p:xfrm>
          <a:off x="0" y="3820247"/>
          <a:ext cx="8941981" cy="1844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73089</TotalTime>
  <Words>59</Words>
  <Application>Microsoft Office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ARV Market #Geo Summary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2068</cp:revision>
  <cp:lastPrinted>2003-08-22T16:32:12Z</cp:lastPrinted>
  <dcterms:created xsi:type="dcterms:W3CDTF">2001-06-20T12:40:14Z</dcterms:created>
  <dcterms:modified xsi:type="dcterms:W3CDTF">2017-01-18T07:57:12Z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