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sldIdLst>
    <p:sldId id="916" r:id="rId2"/>
  </p:sldIdLst>
  <p:sldSz cx="9144000" cy="6858000" type="letter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B2B2B2"/>
    <a:srgbClr val="3366FF"/>
    <a:srgbClr val="009999"/>
    <a:srgbClr val="99CCFF"/>
    <a:srgbClr val="CC6600"/>
    <a:srgbClr val="CCCCFF"/>
    <a:srgbClr val="90CC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914" autoAdjust="0"/>
    <p:restoredTop sz="99094" autoAdjust="0"/>
  </p:normalViewPr>
  <p:slideViewPr>
    <p:cSldViewPr snapToGrid="0">
      <p:cViewPr>
        <p:scale>
          <a:sx n="90" d="100"/>
          <a:sy n="90" d="100"/>
        </p:scale>
        <p:origin x="-1056" y="-72"/>
      </p:cViewPr>
      <p:guideLst>
        <p:guide orient="horz" pos="3833"/>
        <p:guide orient="horz" pos="3519"/>
        <p:guide orient="horz" pos="1089"/>
        <p:guide pos="340"/>
        <p:guide pos="5518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86"/>
    </p:cViewPr>
  </p:sorterViewPr>
  <p:notesViewPr>
    <p:cSldViewPr snapToGrid="0">
      <p:cViewPr varScale="1">
        <p:scale>
          <a:sx n="54" d="100"/>
          <a:sy n="54" d="100"/>
        </p:scale>
        <p:origin x="-1764" y="-96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3545589410019415E-2"/>
          <c:y val="8.8974620048015027E-2"/>
          <c:w val="0.70110144927536233"/>
          <c:h val="0.57462069353542089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Changchun</c:v>
                </c:pt>
              </c:strCache>
            </c:strRef>
          </c:tx>
          <c:spPr>
            <a:ln w="12700">
              <a:solidFill>
                <a:srgbClr val="FFCC99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Oct'10</c:v>
                </c:pt>
                <c:pt idx="1">
                  <c:v>MQT Nov'10</c:v>
                </c:pt>
                <c:pt idx="2">
                  <c:v>MQT Dec'10</c:v>
                </c:pt>
                <c:pt idx="3">
                  <c:v>MQT Jan'11</c:v>
                </c:pt>
                <c:pt idx="4">
                  <c:v>MQT Feb'11</c:v>
                </c:pt>
                <c:pt idx="5">
                  <c:v>MQT Mar'11</c:v>
                </c:pt>
                <c:pt idx="6">
                  <c:v>MQT Apr'11</c:v>
                </c:pt>
                <c:pt idx="7">
                  <c:v>MQT May'11</c:v>
                </c:pt>
                <c:pt idx="8">
                  <c:v>MQT Jun'11</c:v>
                </c:pt>
                <c:pt idx="9">
                  <c:v>MQT Jul'11</c:v>
                </c:pt>
                <c:pt idx="10">
                  <c:v>MQT Aug'11</c:v>
                </c:pt>
                <c:pt idx="11">
                  <c:v>MQT Sep'11</c:v>
                </c:pt>
              </c:strCache>
            </c:strRef>
          </c:cat>
          <c:val>
            <c:numRef>
              <c:f>Sheet1!$B$2:$M$2</c:f>
              <c:numCache>
                <c:formatCode>General</c:formatCode>
                <c:ptCount val="12"/>
                <c:pt idx="0">
                  <c:v>8.6623100000000064E-2</c:v>
                </c:pt>
                <c:pt idx="1">
                  <c:v>8.671319999999999E-2</c:v>
                </c:pt>
                <c:pt idx="2">
                  <c:v>7.6516900000000929E-2</c:v>
                </c:pt>
                <c:pt idx="3">
                  <c:v>6.1977200000000003E-2</c:v>
                </c:pt>
                <c:pt idx="4">
                  <c:v>5.2046900000000534E-2</c:v>
                </c:pt>
                <c:pt idx="5">
                  <c:v>7.4127400000001134E-2</c:v>
                </c:pt>
                <c:pt idx="6">
                  <c:v>7.8561100000000023E-2</c:v>
                </c:pt>
                <c:pt idx="7">
                  <c:v>8.3704000000004747E-2</c:v>
                </c:pt>
                <c:pt idx="8">
                  <c:v>8.0882199999999987E-2</c:v>
                </c:pt>
                <c:pt idx="9">
                  <c:v>6.370460000000093E-2</c:v>
                </c:pt>
                <c:pt idx="10">
                  <c:v>5.3038100000000012E-2</c:v>
                </c:pt>
                <c:pt idx="11">
                  <c:v>0.13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Changsha</c:v>
                </c:pt>
              </c:strCache>
            </c:strRef>
          </c:tx>
          <c:spPr>
            <a:ln w="12700">
              <a:solidFill>
                <a:srgbClr val="FF99CC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Oct'10</c:v>
                </c:pt>
                <c:pt idx="1">
                  <c:v>MQT Nov'10</c:v>
                </c:pt>
                <c:pt idx="2">
                  <c:v>MQT Dec'10</c:v>
                </c:pt>
                <c:pt idx="3">
                  <c:v>MQT Jan'11</c:v>
                </c:pt>
                <c:pt idx="4">
                  <c:v>MQT Feb'11</c:v>
                </c:pt>
                <c:pt idx="5">
                  <c:v>MQT Mar'11</c:v>
                </c:pt>
                <c:pt idx="6">
                  <c:v>MQT Apr'11</c:v>
                </c:pt>
                <c:pt idx="7">
                  <c:v>MQT May'11</c:v>
                </c:pt>
                <c:pt idx="8">
                  <c:v>MQT Jun'11</c:v>
                </c:pt>
                <c:pt idx="9">
                  <c:v>MQT Jul'11</c:v>
                </c:pt>
                <c:pt idx="10">
                  <c:v>MQT Aug'11</c:v>
                </c:pt>
                <c:pt idx="11">
                  <c:v>MQT Sep'11</c:v>
                </c:pt>
              </c:strCache>
            </c:strRef>
          </c:cat>
          <c:val>
            <c:numRef>
              <c:f>Sheet1!$B$3:$M$3</c:f>
              <c:numCache>
                <c:formatCode>General</c:formatCode>
                <c:ptCount val="12"/>
                <c:pt idx="0">
                  <c:v>5.5402800000000134E-2</c:v>
                </c:pt>
                <c:pt idx="1">
                  <c:v>6.0351600000000914E-2</c:v>
                </c:pt>
                <c:pt idx="2">
                  <c:v>5.6354300000000003E-2</c:v>
                </c:pt>
                <c:pt idx="3">
                  <c:v>4.0730200000000924E-2</c:v>
                </c:pt>
                <c:pt idx="4">
                  <c:v>2.8107699999999989E-2</c:v>
                </c:pt>
                <c:pt idx="5">
                  <c:v>5.6048199999999965E-3</c:v>
                </c:pt>
                <c:pt idx="6">
                  <c:v>6.3901300000000025E-3</c:v>
                </c:pt>
                <c:pt idx="7">
                  <c:v>6.0645600000000114E-3</c:v>
                </c:pt>
                <c:pt idx="8">
                  <c:v>5.4007000000003318E-3</c:v>
                </c:pt>
                <c:pt idx="9">
                  <c:v>3.4317400000000052E-3</c:v>
                </c:pt>
                <c:pt idx="10">
                  <c:v>4.8577500000000001E-3</c:v>
                </c:pt>
                <c:pt idx="11">
                  <c:v>0.12000000000000002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Chengdu</c:v>
                </c:pt>
              </c:strCache>
            </c:strRef>
          </c:tx>
          <c:spPr>
            <a:ln w="12700">
              <a:solidFill>
                <a:srgbClr val="FF9900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Oct'10</c:v>
                </c:pt>
                <c:pt idx="1">
                  <c:v>MQT Nov'10</c:v>
                </c:pt>
                <c:pt idx="2">
                  <c:v>MQT Dec'10</c:v>
                </c:pt>
                <c:pt idx="3">
                  <c:v>MQT Jan'11</c:v>
                </c:pt>
                <c:pt idx="4">
                  <c:v>MQT Feb'11</c:v>
                </c:pt>
                <c:pt idx="5">
                  <c:v>MQT Mar'11</c:v>
                </c:pt>
                <c:pt idx="6">
                  <c:v>MQT Apr'11</c:v>
                </c:pt>
                <c:pt idx="7">
                  <c:v>MQT May'11</c:v>
                </c:pt>
                <c:pt idx="8">
                  <c:v>MQT Jun'11</c:v>
                </c:pt>
                <c:pt idx="9">
                  <c:v>MQT Jul'11</c:v>
                </c:pt>
                <c:pt idx="10">
                  <c:v>MQT Aug'11</c:v>
                </c:pt>
                <c:pt idx="11">
                  <c:v>MQT Sep'11</c:v>
                </c:pt>
              </c:strCache>
            </c:strRef>
          </c:cat>
          <c:val>
            <c:numRef>
              <c:f>Sheet1!$B$4:$M$4</c:f>
              <c:numCache>
                <c:formatCode>General</c:formatCode>
                <c:ptCount val="12"/>
                <c:pt idx="0">
                  <c:v>8.1226300000000765E-2</c:v>
                </c:pt>
                <c:pt idx="1">
                  <c:v>8.7749200000000013E-2</c:v>
                </c:pt>
                <c:pt idx="2">
                  <c:v>9.0582000000000024E-2</c:v>
                </c:pt>
                <c:pt idx="3">
                  <c:v>8.7515100000000026E-2</c:v>
                </c:pt>
                <c:pt idx="4">
                  <c:v>8.3875400000001765E-2</c:v>
                </c:pt>
                <c:pt idx="5">
                  <c:v>8.8404600000000208E-2</c:v>
                </c:pt>
                <c:pt idx="6">
                  <c:v>9.2385600000000012E-2</c:v>
                </c:pt>
                <c:pt idx="7">
                  <c:v>8.4311000000000011E-2</c:v>
                </c:pt>
                <c:pt idx="8">
                  <c:v>7.3929599999999998E-2</c:v>
                </c:pt>
                <c:pt idx="9">
                  <c:v>7.6538599999999998E-2</c:v>
                </c:pt>
                <c:pt idx="10">
                  <c:v>8.8546400000005146E-2</c:v>
                </c:pt>
                <c:pt idx="11">
                  <c:v>0.11000000000000018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Guangzhou</c:v>
                </c:pt>
              </c:strCache>
            </c:strRef>
          </c:tx>
          <c:spPr>
            <a:ln w="12700">
              <a:solidFill>
                <a:srgbClr val="CCCCFF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Oct'10</c:v>
                </c:pt>
                <c:pt idx="1">
                  <c:v>MQT Nov'10</c:v>
                </c:pt>
                <c:pt idx="2">
                  <c:v>MQT Dec'10</c:v>
                </c:pt>
                <c:pt idx="3">
                  <c:v>MQT Jan'11</c:v>
                </c:pt>
                <c:pt idx="4">
                  <c:v>MQT Feb'11</c:v>
                </c:pt>
                <c:pt idx="5">
                  <c:v>MQT Mar'11</c:v>
                </c:pt>
                <c:pt idx="6">
                  <c:v>MQT Apr'11</c:v>
                </c:pt>
                <c:pt idx="7">
                  <c:v>MQT May'11</c:v>
                </c:pt>
                <c:pt idx="8">
                  <c:v>MQT Jun'11</c:v>
                </c:pt>
                <c:pt idx="9">
                  <c:v>MQT Jul'11</c:v>
                </c:pt>
                <c:pt idx="10">
                  <c:v>MQT Aug'11</c:v>
                </c:pt>
                <c:pt idx="11">
                  <c:v>MQT Sep'11</c:v>
                </c:pt>
              </c:strCache>
            </c:strRef>
          </c:cat>
          <c:val>
            <c:numRef>
              <c:f>Sheet1!$B$5:$M$5</c:f>
              <c:numCache>
                <c:formatCode>General</c:formatCode>
                <c:ptCount val="12"/>
                <c:pt idx="0">
                  <c:v>8.631960000000001E-2</c:v>
                </c:pt>
                <c:pt idx="1">
                  <c:v>8.5943099999999994E-2</c:v>
                </c:pt>
                <c:pt idx="2">
                  <c:v>8.9167300000000768E-2</c:v>
                </c:pt>
                <c:pt idx="3">
                  <c:v>8.7207400000000004E-2</c:v>
                </c:pt>
                <c:pt idx="4">
                  <c:v>8.6949700000000019E-2</c:v>
                </c:pt>
                <c:pt idx="5">
                  <c:v>9.0514600000000764E-2</c:v>
                </c:pt>
                <c:pt idx="6">
                  <c:v>8.5203900000000041E-2</c:v>
                </c:pt>
                <c:pt idx="7">
                  <c:v>8.4691200000000244E-2</c:v>
                </c:pt>
                <c:pt idx="8">
                  <c:v>8.1089300000000003E-2</c:v>
                </c:pt>
                <c:pt idx="9">
                  <c:v>8.3487700000000012E-2</c:v>
                </c:pt>
                <c:pt idx="10">
                  <c:v>8.6412000000000017E-2</c:v>
                </c:pt>
                <c:pt idx="11">
                  <c:v>0.1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Hangzhou</c:v>
                </c:pt>
              </c:strCache>
            </c:strRef>
          </c:tx>
          <c:spPr>
            <a:ln w="12700">
              <a:solidFill>
                <a:srgbClr val="C0C0C0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Oct'10</c:v>
                </c:pt>
                <c:pt idx="1">
                  <c:v>MQT Nov'10</c:v>
                </c:pt>
                <c:pt idx="2">
                  <c:v>MQT Dec'10</c:v>
                </c:pt>
                <c:pt idx="3">
                  <c:v>MQT Jan'11</c:v>
                </c:pt>
                <c:pt idx="4">
                  <c:v>MQT Feb'11</c:v>
                </c:pt>
                <c:pt idx="5">
                  <c:v>MQT Mar'11</c:v>
                </c:pt>
                <c:pt idx="6">
                  <c:v>MQT Apr'11</c:v>
                </c:pt>
                <c:pt idx="7">
                  <c:v>MQT May'11</c:v>
                </c:pt>
                <c:pt idx="8">
                  <c:v>MQT Jun'11</c:v>
                </c:pt>
                <c:pt idx="9">
                  <c:v>MQT Jul'11</c:v>
                </c:pt>
                <c:pt idx="10">
                  <c:v>MQT Aug'11</c:v>
                </c:pt>
                <c:pt idx="11">
                  <c:v>MQT Sep'11</c:v>
                </c:pt>
              </c:strCache>
            </c:strRef>
          </c:cat>
          <c:val>
            <c:numRef>
              <c:f>Sheet1!$B$6:$M$6</c:f>
              <c:numCache>
                <c:formatCode>General</c:formatCode>
                <c:ptCount val="12"/>
                <c:pt idx="0">
                  <c:v>9.117970000000003E-2</c:v>
                </c:pt>
                <c:pt idx="1">
                  <c:v>9.4196300000004798E-2</c:v>
                </c:pt>
                <c:pt idx="2">
                  <c:v>9.0394200000000063E-2</c:v>
                </c:pt>
                <c:pt idx="3">
                  <c:v>9.3253500000000267E-2</c:v>
                </c:pt>
                <c:pt idx="4">
                  <c:v>9.6414699999999992E-2</c:v>
                </c:pt>
                <c:pt idx="5">
                  <c:v>9.9861400000000766E-2</c:v>
                </c:pt>
                <c:pt idx="6">
                  <c:v>0.11168500000000056</c:v>
                </c:pt>
                <c:pt idx="7">
                  <c:v>9.5397700000000002E-2</c:v>
                </c:pt>
                <c:pt idx="8">
                  <c:v>9.8960800000001764E-2</c:v>
                </c:pt>
                <c:pt idx="9">
                  <c:v>8.9742100000000005E-2</c:v>
                </c:pt>
                <c:pt idx="10">
                  <c:v>9.8192300000001745E-2</c:v>
                </c:pt>
                <c:pt idx="11">
                  <c:v>9.0000000000000066E-2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Harbin</c:v>
                </c:pt>
              </c:strCache>
            </c:strRef>
          </c:tx>
          <c:spPr>
            <a:ln w="12700">
              <a:solidFill>
                <a:srgbClr val="993366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Oct'10</c:v>
                </c:pt>
                <c:pt idx="1">
                  <c:v>MQT Nov'10</c:v>
                </c:pt>
                <c:pt idx="2">
                  <c:v>MQT Dec'10</c:v>
                </c:pt>
                <c:pt idx="3">
                  <c:v>MQT Jan'11</c:v>
                </c:pt>
                <c:pt idx="4">
                  <c:v>MQT Feb'11</c:v>
                </c:pt>
                <c:pt idx="5">
                  <c:v>MQT Mar'11</c:v>
                </c:pt>
                <c:pt idx="6">
                  <c:v>MQT Apr'11</c:v>
                </c:pt>
                <c:pt idx="7">
                  <c:v>MQT May'11</c:v>
                </c:pt>
                <c:pt idx="8">
                  <c:v>MQT Jun'11</c:v>
                </c:pt>
                <c:pt idx="9">
                  <c:v>MQT Jul'11</c:v>
                </c:pt>
                <c:pt idx="10">
                  <c:v>MQT Aug'11</c:v>
                </c:pt>
                <c:pt idx="11">
                  <c:v>MQT Sep'11</c:v>
                </c:pt>
              </c:strCache>
            </c:strRef>
          </c:cat>
          <c:val>
            <c:numRef>
              <c:f>Sheet1!$B$7:$M$7</c:f>
              <c:numCache>
                <c:formatCode>General</c:formatCode>
                <c:ptCount val="12"/>
                <c:pt idx="0">
                  <c:v>4.5514700000000123E-2</c:v>
                </c:pt>
                <c:pt idx="1">
                  <c:v>3.7527499999999998E-2</c:v>
                </c:pt>
                <c:pt idx="2">
                  <c:v>3.4765499999999998E-2</c:v>
                </c:pt>
                <c:pt idx="3">
                  <c:v>4.2085500000000012E-2</c:v>
                </c:pt>
                <c:pt idx="4">
                  <c:v>3.5116099999999997E-2</c:v>
                </c:pt>
                <c:pt idx="5">
                  <c:v>3.6529300000000396E-2</c:v>
                </c:pt>
                <c:pt idx="6">
                  <c:v>4.2555400000000014E-2</c:v>
                </c:pt>
                <c:pt idx="7">
                  <c:v>5.4048100000000002E-2</c:v>
                </c:pt>
                <c:pt idx="8">
                  <c:v>5.0251299999999999E-2</c:v>
                </c:pt>
                <c:pt idx="9">
                  <c:v>4.7834700000000833E-2</c:v>
                </c:pt>
                <c:pt idx="10">
                  <c:v>3.5728200000000002E-2</c:v>
                </c:pt>
                <c:pt idx="11">
                  <c:v>8.0000000000000224E-2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Jinan</c:v>
                </c:pt>
              </c:strCache>
            </c:strRef>
          </c:tx>
          <c:spPr>
            <a:ln w="12700">
              <a:solidFill>
                <a:srgbClr val="87CEEB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Oct'10</c:v>
                </c:pt>
                <c:pt idx="1">
                  <c:v>MQT Nov'10</c:v>
                </c:pt>
                <c:pt idx="2">
                  <c:v>MQT Dec'10</c:v>
                </c:pt>
                <c:pt idx="3">
                  <c:v>MQT Jan'11</c:v>
                </c:pt>
                <c:pt idx="4">
                  <c:v>MQT Feb'11</c:v>
                </c:pt>
                <c:pt idx="5">
                  <c:v>MQT Mar'11</c:v>
                </c:pt>
                <c:pt idx="6">
                  <c:v>MQT Apr'11</c:v>
                </c:pt>
                <c:pt idx="7">
                  <c:v>MQT May'11</c:v>
                </c:pt>
                <c:pt idx="8">
                  <c:v>MQT Jun'11</c:v>
                </c:pt>
                <c:pt idx="9">
                  <c:v>MQT Jul'11</c:v>
                </c:pt>
                <c:pt idx="10">
                  <c:v>MQT Aug'11</c:v>
                </c:pt>
                <c:pt idx="11">
                  <c:v>MQT Sep'11</c:v>
                </c:pt>
              </c:strCache>
            </c:strRef>
          </c:cat>
          <c:val>
            <c:numRef>
              <c:f>Sheet1!$B$8:$M$8</c:f>
              <c:numCache>
                <c:formatCode>General</c:formatCode>
                <c:ptCount val="12"/>
                <c:pt idx="0">
                  <c:v>7.6577999999999993E-2</c:v>
                </c:pt>
                <c:pt idx="1">
                  <c:v>8.0074800000001223E-2</c:v>
                </c:pt>
                <c:pt idx="2">
                  <c:v>8.0765500000000268E-2</c:v>
                </c:pt>
                <c:pt idx="3">
                  <c:v>8.6389800000000017E-2</c:v>
                </c:pt>
                <c:pt idx="4">
                  <c:v>8.5856300000005228E-2</c:v>
                </c:pt>
                <c:pt idx="5">
                  <c:v>9.1333000000000011E-2</c:v>
                </c:pt>
                <c:pt idx="6">
                  <c:v>8.7425100000000006E-2</c:v>
                </c:pt>
                <c:pt idx="7">
                  <c:v>9.6613700000000011E-2</c:v>
                </c:pt>
                <c:pt idx="8">
                  <c:v>9.7078000000000012E-2</c:v>
                </c:pt>
                <c:pt idx="9">
                  <c:v>9.1041400000000022E-2</c:v>
                </c:pt>
                <c:pt idx="10">
                  <c:v>9.3254600000001867E-2</c:v>
                </c:pt>
                <c:pt idx="11">
                  <c:v>7.0000000000000034E-2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Sheet1!$A$9</c:f>
              <c:strCache>
                <c:ptCount val="1"/>
                <c:pt idx="0">
                  <c:v>Kunming</c:v>
                </c:pt>
              </c:strCache>
            </c:strRef>
          </c:tx>
          <c:spPr>
            <a:ln w="12700">
              <a:solidFill>
                <a:srgbClr val="666699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Oct'10</c:v>
                </c:pt>
                <c:pt idx="1">
                  <c:v>MQT Nov'10</c:v>
                </c:pt>
                <c:pt idx="2">
                  <c:v>MQT Dec'10</c:v>
                </c:pt>
                <c:pt idx="3">
                  <c:v>MQT Jan'11</c:v>
                </c:pt>
                <c:pt idx="4">
                  <c:v>MQT Feb'11</c:v>
                </c:pt>
                <c:pt idx="5">
                  <c:v>MQT Mar'11</c:v>
                </c:pt>
                <c:pt idx="6">
                  <c:v>MQT Apr'11</c:v>
                </c:pt>
                <c:pt idx="7">
                  <c:v>MQT May'11</c:v>
                </c:pt>
                <c:pt idx="8">
                  <c:v>MQT Jun'11</c:v>
                </c:pt>
                <c:pt idx="9">
                  <c:v>MQT Jul'11</c:v>
                </c:pt>
                <c:pt idx="10">
                  <c:v>MQT Aug'11</c:v>
                </c:pt>
                <c:pt idx="11">
                  <c:v>MQT Sep'11</c:v>
                </c:pt>
              </c:strCache>
            </c:strRef>
          </c:cat>
          <c:val>
            <c:numRef>
              <c:f>Sheet1!$B$9:$M$9</c:f>
              <c:numCache>
                <c:formatCode>General</c:formatCode>
                <c:ptCount val="12"/>
                <c:pt idx="0">
                  <c:v>6.2977500000000033E-2</c:v>
                </c:pt>
                <c:pt idx="1">
                  <c:v>6.5928200000000034E-2</c:v>
                </c:pt>
                <c:pt idx="2">
                  <c:v>7.3488100000000028E-2</c:v>
                </c:pt>
                <c:pt idx="3">
                  <c:v>7.7875000000000014E-2</c:v>
                </c:pt>
                <c:pt idx="4">
                  <c:v>7.1902100000000024E-2</c:v>
                </c:pt>
                <c:pt idx="5">
                  <c:v>6.3121700000000003E-2</c:v>
                </c:pt>
                <c:pt idx="6">
                  <c:v>6.2070700000000034E-2</c:v>
                </c:pt>
                <c:pt idx="7">
                  <c:v>6.6248499999999988E-2</c:v>
                </c:pt>
                <c:pt idx="8">
                  <c:v>7.1355900000000014E-2</c:v>
                </c:pt>
                <c:pt idx="9">
                  <c:v>6.9999200000000913E-2</c:v>
                </c:pt>
                <c:pt idx="10">
                  <c:v>7.357000000000001E-2</c:v>
                </c:pt>
                <c:pt idx="11">
                  <c:v>6.0000000000000511E-2</c:v>
                </c:pt>
              </c:numCache>
            </c:numRef>
          </c:val>
          <c:smooth val="0"/>
        </c:ser>
        <c:ser>
          <c:idx val="8"/>
          <c:order val="8"/>
          <c:tx>
            <c:strRef>
              <c:f>Sheet1!$A$10</c:f>
              <c:strCache>
                <c:ptCount val="1"/>
                <c:pt idx="0">
                  <c:v>Nanchang</c:v>
                </c:pt>
              </c:strCache>
            </c:strRef>
          </c:tx>
          <c:spPr>
            <a:ln w="12700">
              <a:solidFill>
                <a:srgbClr val="4E71D1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Oct'10</c:v>
                </c:pt>
                <c:pt idx="1">
                  <c:v>MQT Nov'10</c:v>
                </c:pt>
                <c:pt idx="2">
                  <c:v>MQT Dec'10</c:v>
                </c:pt>
                <c:pt idx="3">
                  <c:v>MQT Jan'11</c:v>
                </c:pt>
                <c:pt idx="4">
                  <c:v>MQT Feb'11</c:v>
                </c:pt>
                <c:pt idx="5">
                  <c:v>MQT Mar'11</c:v>
                </c:pt>
                <c:pt idx="6">
                  <c:v>MQT Apr'11</c:v>
                </c:pt>
                <c:pt idx="7">
                  <c:v>MQT May'11</c:v>
                </c:pt>
                <c:pt idx="8">
                  <c:v>MQT Jun'11</c:v>
                </c:pt>
                <c:pt idx="9">
                  <c:v>MQT Jul'11</c:v>
                </c:pt>
                <c:pt idx="10">
                  <c:v>MQT Aug'11</c:v>
                </c:pt>
                <c:pt idx="11">
                  <c:v>MQT Sep'11</c:v>
                </c:pt>
              </c:strCache>
            </c:strRef>
          </c:cat>
          <c:val>
            <c:numRef>
              <c:f>Sheet1!$B$10:$M$10</c:f>
              <c:numCache>
                <c:formatCode>General</c:formatCode>
                <c:ptCount val="12"/>
                <c:pt idx="0">
                  <c:v>4.6343799999999997E-2</c:v>
                </c:pt>
                <c:pt idx="1">
                  <c:v>4.0033800000000022E-2</c:v>
                </c:pt>
                <c:pt idx="2">
                  <c:v>3.8639000000000492E-2</c:v>
                </c:pt>
                <c:pt idx="3">
                  <c:v>3.7070900000002058E-2</c:v>
                </c:pt>
                <c:pt idx="4">
                  <c:v>3.9920100000000014E-2</c:v>
                </c:pt>
                <c:pt idx="5">
                  <c:v>4.3661199999999976E-2</c:v>
                </c:pt>
                <c:pt idx="6">
                  <c:v>4.6321099999999997E-2</c:v>
                </c:pt>
                <c:pt idx="7">
                  <c:v>4.8387800000000022E-2</c:v>
                </c:pt>
                <c:pt idx="8">
                  <c:v>4.4495200000002122E-2</c:v>
                </c:pt>
                <c:pt idx="9">
                  <c:v>4.2338100000000024E-2</c:v>
                </c:pt>
                <c:pt idx="10">
                  <c:v>3.8511900000000092E-2</c:v>
                </c:pt>
                <c:pt idx="11">
                  <c:v>5.0000000000000114E-2</c:v>
                </c:pt>
              </c:numCache>
            </c:numRef>
          </c:val>
          <c:smooth val="0"/>
        </c:ser>
        <c:ser>
          <c:idx val="9"/>
          <c:order val="9"/>
          <c:tx>
            <c:strRef>
              <c:f>Sheet1!$A$11</c:f>
              <c:strCache>
                <c:ptCount val="1"/>
                <c:pt idx="0">
                  <c:v>Ningbo</c:v>
                </c:pt>
              </c:strCache>
            </c:strRef>
          </c:tx>
          <c:spPr>
            <a:ln w="12700">
              <a:solidFill>
                <a:srgbClr val="34CD32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Oct'10</c:v>
                </c:pt>
                <c:pt idx="1">
                  <c:v>MQT Nov'10</c:v>
                </c:pt>
                <c:pt idx="2">
                  <c:v>MQT Dec'10</c:v>
                </c:pt>
                <c:pt idx="3">
                  <c:v>MQT Jan'11</c:v>
                </c:pt>
                <c:pt idx="4">
                  <c:v>MQT Feb'11</c:v>
                </c:pt>
                <c:pt idx="5">
                  <c:v>MQT Mar'11</c:v>
                </c:pt>
                <c:pt idx="6">
                  <c:v>MQT Apr'11</c:v>
                </c:pt>
                <c:pt idx="7">
                  <c:v>MQT May'11</c:v>
                </c:pt>
                <c:pt idx="8">
                  <c:v>MQT Jun'11</c:v>
                </c:pt>
                <c:pt idx="9">
                  <c:v>MQT Jul'11</c:v>
                </c:pt>
                <c:pt idx="10">
                  <c:v>MQT Aug'11</c:v>
                </c:pt>
                <c:pt idx="11">
                  <c:v>MQT Sep'11</c:v>
                </c:pt>
              </c:strCache>
            </c:strRef>
          </c:cat>
          <c:val>
            <c:numRef>
              <c:f>Sheet1!$B$11:$M$11</c:f>
              <c:numCache>
                <c:formatCode>General</c:formatCode>
                <c:ptCount val="12"/>
                <c:pt idx="0">
                  <c:v>6.7630300000000004E-2</c:v>
                </c:pt>
                <c:pt idx="1">
                  <c:v>6.9652600000002104E-2</c:v>
                </c:pt>
                <c:pt idx="2">
                  <c:v>6.7728700000000822E-2</c:v>
                </c:pt>
                <c:pt idx="3">
                  <c:v>7.3463600000002113E-2</c:v>
                </c:pt>
                <c:pt idx="4">
                  <c:v>7.838370000000093E-2</c:v>
                </c:pt>
                <c:pt idx="5">
                  <c:v>8.2122400000000026E-2</c:v>
                </c:pt>
                <c:pt idx="6">
                  <c:v>8.6415999999999993E-2</c:v>
                </c:pt>
                <c:pt idx="7">
                  <c:v>8.5498600000000022E-2</c:v>
                </c:pt>
                <c:pt idx="8">
                  <c:v>8.0761900000000067E-2</c:v>
                </c:pt>
                <c:pt idx="9">
                  <c:v>7.8449099999999994E-2</c:v>
                </c:pt>
                <c:pt idx="10">
                  <c:v>8.1559600000000246E-2</c:v>
                </c:pt>
                <c:pt idx="11">
                  <c:v>4.0000000000000112E-2</c:v>
                </c:pt>
              </c:numCache>
            </c:numRef>
          </c:val>
          <c:smooth val="0"/>
        </c:ser>
        <c:ser>
          <c:idx val="10"/>
          <c:order val="10"/>
          <c:tx>
            <c:strRef>
              <c:f>Sheet1!$A$12</c:f>
              <c:strCache>
                <c:ptCount val="1"/>
                <c:pt idx="0">
                  <c:v>Pearl River Delta</c:v>
                </c:pt>
              </c:strCache>
            </c:strRef>
          </c:tx>
          <c:spPr>
            <a:ln w="12700">
              <a:solidFill>
                <a:srgbClr val="17B65F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Oct'10</c:v>
                </c:pt>
                <c:pt idx="1">
                  <c:v>MQT Nov'10</c:v>
                </c:pt>
                <c:pt idx="2">
                  <c:v>MQT Dec'10</c:v>
                </c:pt>
                <c:pt idx="3">
                  <c:v>MQT Jan'11</c:v>
                </c:pt>
                <c:pt idx="4">
                  <c:v>MQT Feb'11</c:v>
                </c:pt>
                <c:pt idx="5">
                  <c:v>MQT Mar'11</c:v>
                </c:pt>
                <c:pt idx="6">
                  <c:v>MQT Apr'11</c:v>
                </c:pt>
                <c:pt idx="7">
                  <c:v>MQT May'11</c:v>
                </c:pt>
                <c:pt idx="8">
                  <c:v>MQT Jun'11</c:v>
                </c:pt>
                <c:pt idx="9">
                  <c:v>MQT Jul'11</c:v>
                </c:pt>
                <c:pt idx="10">
                  <c:v>MQT Aug'11</c:v>
                </c:pt>
                <c:pt idx="11">
                  <c:v>MQT Sep'11</c:v>
                </c:pt>
              </c:strCache>
            </c:strRef>
          </c:cat>
          <c:val>
            <c:numRef>
              <c:f>Sheet1!$B$12:$M$12</c:f>
              <c:numCache>
                <c:formatCode>General</c:formatCode>
                <c:ptCount val="12"/>
                <c:pt idx="0">
                  <c:v>6.6984600000000033E-2</c:v>
                </c:pt>
                <c:pt idx="1">
                  <c:v>6.6295900000000019E-2</c:v>
                </c:pt>
                <c:pt idx="2">
                  <c:v>7.1882800000000024E-2</c:v>
                </c:pt>
                <c:pt idx="3">
                  <c:v>7.2587900000000913E-2</c:v>
                </c:pt>
                <c:pt idx="4">
                  <c:v>7.9670200000000024E-2</c:v>
                </c:pt>
                <c:pt idx="5">
                  <c:v>8.2270800000000005E-2</c:v>
                </c:pt>
                <c:pt idx="6">
                  <c:v>8.2631700000000002E-2</c:v>
                </c:pt>
                <c:pt idx="7">
                  <c:v>7.8079399999999979E-2</c:v>
                </c:pt>
                <c:pt idx="8">
                  <c:v>7.3588000000000084E-2</c:v>
                </c:pt>
                <c:pt idx="9">
                  <c:v>7.4592500000002934E-2</c:v>
                </c:pt>
                <c:pt idx="10">
                  <c:v>7.3837900000000831E-2</c:v>
                </c:pt>
                <c:pt idx="11">
                  <c:v>3.0000000000000401E-2</c:v>
                </c:pt>
              </c:numCache>
            </c:numRef>
          </c:val>
          <c:smooth val="0"/>
        </c:ser>
        <c:ser>
          <c:idx val="11"/>
          <c:order val="11"/>
          <c:tx>
            <c:strRef>
              <c:f>Sheet1!$A$13</c:f>
              <c:strCache>
                <c:ptCount val="1"/>
                <c:pt idx="0">
                  <c:v>Shijiazhuang</c:v>
                </c:pt>
              </c:strCache>
            </c:strRef>
          </c:tx>
          <c:spPr>
            <a:ln w="12700"/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Oct'10</c:v>
                </c:pt>
                <c:pt idx="1">
                  <c:v>MQT Nov'10</c:v>
                </c:pt>
                <c:pt idx="2">
                  <c:v>MQT Dec'10</c:v>
                </c:pt>
                <c:pt idx="3">
                  <c:v>MQT Jan'11</c:v>
                </c:pt>
                <c:pt idx="4">
                  <c:v>MQT Feb'11</c:v>
                </c:pt>
                <c:pt idx="5">
                  <c:v>MQT Mar'11</c:v>
                </c:pt>
                <c:pt idx="6">
                  <c:v>MQT Apr'11</c:v>
                </c:pt>
                <c:pt idx="7">
                  <c:v>MQT May'11</c:v>
                </c:pt>
                <c:pt idx="8">
                  <c:v>MQT Jun'11</c:v>
                </c:pt>
                <c:pt idx="9">
                  <c:v>MQT Jul'11</c:v>
                </c:pt>
                <c:pt idx="10">
                  <c:v>MQT Aug'11</c:v>
                </c:pt>
                <c:pt idx="11">
                  <c:v>MQT Sep'11</c:v>
                </c:pt>
              </c:strCache>
            </c:strRef>
          </c:cat>
          <c:val>
            <c:numRef>
              <c:f>Sheet1!$B$13:$M$13</c:f>
              <c:numCache>
                <c:formatCode>General</c:formatCode>
                <c:ptCount val="12"/>
                <c:pt idx="0">
                  <c:v>4.2989600000000114E-2</c:v>
                </c:pt>
                <c:pt idx="1">
                  <c:v>5.3142399999999985E-2</c:v>
                </c:pt>
                <c:pt idx="2">
                  <c:v>5.2338000000002112E-2</c:v>
                </c:pt>
                <c:pt idx="3">
                  <c:v>4.9433100000000833E-2</c:v>
                </c:pt>
                <c:pt idx="4">
                  <c:v>4.4631400000000133E-2</c:v>
                </c:pt>
                <c:pt idx="5">
                  <c:v>4.7948600000000112E-2</c:v>
                </c:pt>
                <c:pt idx="6">
                  <c:v>6.4094500000002094E-2</c:v>
                </c:pt>
                <c:pt idx="7">
                  <c:v>6.0201500000000005E-2</c:v>
                </c:pt>
                <c:pt idx="8">
                  <c:v>6.4443900000000734E-2</c:v>
                </c:pt>
                <c:pt idx="9">
                  <c:v>6.0060200000000924E-2</c:v>
                </c:pt>
                <c:pt idx="10">
                  <c:v>5.6669099999999986E-2</c:v>
                </c:pt>
                <c:pt idx="11">
                  <c:v>2.0000000000000052E-2</c:v>
                </c:pt>
              </c:numCache>
            </c:numRef>
          </c:val>
          <c:smooth val="0"/>
        </c:ser>
        <c:ser>
          <c:idx val="12"/>
          <c:order val="12"/>
          <c:tx>
            <c:strRef>
              <c:f>Sheet1!$A$14</c:f>
              <c:strCache>
                <c:ptCount val="1"/>
                <c:pt idx="0">
                  <c:v>Taiyuan</c:v>
                </c:pt>
              </c:strCache>
            </c:strRef>
          </c:tx>
          <c:spPr>
            <a:ln w="12700">
              <a:solidFill>
                <a:srgbClr val="FFCCFF"/>
              </a:solidFill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Oct'10</c:v>
                </c:pt>
                <c:pt idx="1">
                  <c:v>MQT Nov'10</c:v>
                </c:pt>
                <c:pt idx="2">
                  <c:v>MQT Dec'10</c:v>
                </c:pt>
                <c:pt idx="3">
                  <c:v>MQT Jan'11</c:v>
                </c:pt>
                <c:pt idx="4">
                  <c:v>MQT Feb'11</c:v>
                </c:pt>
                <c:pt idx="5">
                  <c:v>MQT Mar'11</c:v>
                </c:pt>
                <c:pt idx="6">
                  <c:v>MQT Apr'11</c:v>
                </c:pt>
                <c:pt idx="7">
                  <c:v>MQT May'11</c:v>
                </c:pt>
                <c:pt idx="8">
                  <c:v>MQT Jun'11</c:v>
                </c:pt>
                <c:pt idx="9">
                  <c:v>MQT Jul'11</c:v>
                </c:pt>
                <c:pt idx="10">
                  <c:v>MQT Aug'11</c:v>
                </c:pt>
                <c:pt idx="11">
                  <c:v>MQT Sep'11</c:v>
                </c:pt>
              </c:strCache>
            </c:strRef>
          </c:cat>
          <c:val>
            <c:numRef>
              <c:f>Sheet1!$B$14:$M$14</c:f>
              <c:numCache>
                <c:formatCode>General</c:formatCode>
                <c:ptCount val="12"/>
                <c:pt idx="0">
                  <c:v>3.9190200000000001E-2</c:v>
                </c:pt>
                <c:pt idx="1">
                  <c:v>3.9190200000000001E-2</c:v>
                </c:pt>
                <c:pt idx="2">
                  <c:v>3.7346499999999998E-2</c:v>
                </c:pt>
                <c:pt idx="3">
                  <c:v>3.546510000000045E-2</c:v>
                </c:pt>
                <c:pt idx="4">
                  <c:v>3.380100000000049E-2</c:v>
                </c:pt>
                <c:pt idx="5">
                  <c:v>4.4022000000002122E-2</c:v>
                </c:pt>
                <c:pt idx="6">
                  <c:v>4.5711800000000122E-2</c:v>
                </c:pt>
                <c:pt idx="7">
                  <c:v>4.5922900000000134E-2</c:v>
                </c:pt>
                <c:pt idx="8">
                  <c:v>3.6751400000000052E-2</c:v>
                </c:pt>
                <c:pt idx="9">
                  <c:v>3.3858800000000001E-2</c:v>
                </c:pt>
                <c:pt idx="10">
                  <c:v>3.8628099999999999E-2</c:v>
                </c:pt>
                <c:pt idx="11">
                  <c:v>1.0000000000000083E-2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2035072"/>
        <c:axId val="32663232"/>
      </c:lineChart>
      <c:catAx>
        <c:axId val="92035072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700" b="0" i="0" baseline="0"/>
            </a:pPr>
            <a:endParaRPr lang="en-US"/>
          </a:p>
        </c:txPr>
        <c:crossAx val="32663232"/>
        <c:crosses val="autoZero"/>
        <c:auto val="1"/>
        <c:lblAlgn val="ctr"/>
        <c:lblOffset val="100"/>
        <c:noMultiLvlLbl val="0"/>
      </c:catAx>
      <c:valAx>
        <c:axId val="32663232"/>
        <c:scaling>
          <c:orientation val="minMax"/>
          <c:min val="0"/>
        </c:scaling>
        <c:delete val="0"/>
        <c:axPos val="l"/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700" b="0" i="0" baseline="0"/>
            </a:pPr>
            <a:endParaRPr lang="en-US"/>
          </a:p>
        </c:txPr>
        <c:crossAx val="92035072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6.3512495720646472E-3"/>
          <c:y val="0.78816929539956104"/>
          <c:w val="0.74381923998630661"/>
          <c:h val="0.20902496894061817"/>
        </c:manualLayout>
      </c:layout>
      <c:overlay val="0"/>
      <c:txPr>
        <a:bodyPr/>
        <a:lstStyle/>
        <a:p>
          <a:pPr>
            <a:defRPr sz="800" b="1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768398971100476"/>
          <c:y val="0.13275464381260571"/>
          <c:w val="0.87805520946645665"/>
          <c:h val="0.68253607637009961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Glucophage</c:v>
                </c:pt>
              </c:strCache>
            </c:strRef>
          </c:tx>
          <c:invertIfNegative val="0"/>
          <c:dLbls>
            <c:numFmt formatCode="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Sheet1!$B$2:$H$2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Amaryl</c:v>
                </c:pt>
              </c:strCache>
            </c:strRef>
          </c:tx>
          <c:invertIfNegative val="0"/>
          <c:dLbls>
            <c:numFmt formatCode="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Sheet1!$B$3:$H$3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Byetta</c:v>
                </c:pt>
              </c:strCache>
            </c:strRef>
          </c:tx>
          <c:invertIfNegative val="0"/>
          <c:dLbls>
            <c:numFmt formatCode="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Sheet1!$B$4:$H$4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Diamicron</c:v>
                </c:pt>
              </c:strCache>
            </c:strRef>
          </c:tx>
          <c:invertIfNegative val="0"/>
          <c:dLbls>
            <c:numFmt formatCode="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Sheet1!$B$5:$H$5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Glucobay</c:v>
                </c:pt>
              </c:strCache>
            </c:strRef>
          </c:tx>
          <c:invertIfNegative val="0"/>
          <c:dLbls>
            <c:numFmt formatCode="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Sheet1!$B$6:$H$6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Januvia</c:v>
                </c:pt>
              </c:strCache>
            </c:strRef>
          </c:tx>
          <c:invertIfNegative val="0"/>
          <c:dLbls>
            <c:numFmt formatCode="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Sheet1!$B$7:$H$7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Novonorm</c:v>
                </c:pt>
              </c:strCache>
            </c:strRef>
          </c:tx>
          <c:invertIfNegative val="0"/>
          <c:dLbls>
            <c:numFmt formatCode="0%" sourceLinked="0"/>
            <c:spPr>
              <a:ln w="0"/>
            </c:spPr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Sheet1!$B$8:$H$8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7"/>
          <c:order val="7"/>
          <c:tx>
            <c:strRef>
              <c:f>Sheet1!$A$9</c:f>
              <c:strCache>
                <c:ptCount val="1"/>
                <c:pt idx="0">
                  <c:v>Starlix</c:v>
                </c:pt>
              </c:strCache>
            </c:strRef>
          </c:tx>
          <c:invertIfNegative val="0"/>
          <c:dLbls>
            <c:numFmt formatCode="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Sheet1!$B$9:$H$9</c:f>
              <c:numCache>
                <c:formatCode>General</c:formatCode>
                <c:ptCount val="7"/>
                <c:pt idx="0">
                  <c:v>0.05</c:v>
                </c:pt>
                <c:pt idx="1">
                  <c:v>0.05</c:v>
                </c:pt>
                <c:pt idx="2">
                  <c:v>0.05</c:v>
                </c:pt>
                <c:pt idx="3">
                  <c:v>0.05</c:v>
                </c:pt>
                <c:pt idx="4">
                  <c:v>0.05</c:v>
                </c:pt>
                <c:pt idx="5">
                  <c:v>0.05</c:v>
                </c:pt>
                <c:pt idx="6">
                  <c:v>0.05</c:v>
                </c:pt>
              </c:numCache>
            </c:numRef>
          </c:val>
        </c:ser>
        <c:ser>
          <c:idx val="8"/>
          <c:order val="8"/>
          <c:tx>
            <c:strRef>
              <c:f>Sheet1!$A$10</c:f>
              <c:strCache>
                <c:ptCount val="1"/>
                <c:pt idx="0">
                  <c:v>Onglyza</c:v>
                </c:pt>
              </c:strCache>
            </c:strRef>
          </c:tx>
          <c:invertIfNegative val="0"/>
          <c:dLbls>
            <c:numFmt formatCode="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Sheet1!$B$10:$H$10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9"/>
          <c:order val="9"/>
          <c:tx>
            <c:strRef>
              <c:f>Sheet1!$A$11</c:f>
              <c:strCache>
                <c:ptCount val="1"/>
                <c:pt idx="0">
                  <c:v>Galvus</c:v>
                </c:pt>
              </c:strCache>
            </c:strRef>
          </c:tx>
          <c:invertIfNegative val="0"/>
          <c:dLbls>
            <c:numFmt formatCode="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Sheet1!$B$11:$H$11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10"/>
          <c:order val="10"/>
          <c:tx>
            <c:strRef>
              <c:f>Sheet1!$A$12</c:f>
              <c:strCache>
                <c:ptCount val="1"/>
                <c:pt idx="0">
                  <c:v>NIAD Others</c:v>
                </c:pt>
              </c:strCache>
            </c:strRef>
          </c:tx>
          <c:invertIfNegative val="0"/>
          <c:dLbls>
            <c:numFmt formatCode="0%" sourceLinked="0"/>
            <c:txPr>
              <a:bodyPr/>
              <a:lstStyle/>
              <a:p>
                <a:pPr>
                  <a:defRPr sz="800" b="1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Sheet1!$B$12:$H$12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2328576"/>
        <c:axId val="32664960"/>
      </c:barChart>
      <c:catAx>
        <c:axId val="2328576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</c:spPr>
        <c:txPr>
          <a:bodyPr/>
          <a:lstStyle/>
          <a:p>
            <a:pPr>
              <a:defRPr sz="700" b="0" baseline="0"/>
            </a:pPr>
            <a:endParaRPr lang="en-US"/>
          </a:p>
        </c:txPr>
        <c:crossAx val="32664960"/>
        <c:crosses val="autoZero"/>
        <c:auto val="1"/>
        <c:lblAlgn val="ctr"/>
        <c:lblOffset val="100"/>
        <c:noMultiLvlLbl val="0"/>
      </c:catAx>
      <c:valAx>
        <c:axId val="32664960"/>
        <c:scaling>
          <c:orientation val="minMax"/>
          <c:max val="1"/>
        </c:scaling>
        <c:delete val="0"/>
        <c:axPos val="l"/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700" b="0" baseline="0"/>
            </a:pPr>
            <a:endParaRPr lang="en-US"/>
          </a:p>
        </c:txPr>
        <c:crossAx val="2328576"/>
        <c:crosses val="autoZero"/>
        <c:crossBetween val="between"/>
      </c:valAx>
    </c:plotArea>
    <c:legend>
      <c:legendPos val="t"/>
      <c:layout>
        <c:manualLayout>
          <c:xMode val="edge"/>
          <c:yMode val="edge"/>
          <c:x val="0"/>
          <c:y val="1.4639153511120282E-2"/>
          <c:w val="1"/>
          <c:h val="0.10222894329609029"/>
        </c:manualLayout>
      </c:layout>
      <c:overlay val="0"/>
      <c:txPr>
        <a:bodyPr/>
        <a:lstStyle/>
        <a:p>
          <a:pPr>
            <a:defRPr sz="8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000" b="1"/>
      </a:pPr>
      <a:endParaRPr lang="en-US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45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38188"/>
            <a:ext cx="4938712" cy="3705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686300"/>
            <a:ext cx="4987925" cy="45243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45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fld id="{D80DD0E1-8439-4E4C-9BD4-B160009DADE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235685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5" name="Picture 7" descr="wwm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2"/>
          <p:cNvSpPr>
            <a:spLocks noChangeArrowheads="1"/>
          </p:cNvSpPr>
          <p:nvPr userDrawn="1"/>
        </p:nvSpPr>
        <p:spPr bwMode="auto">
          <a:xfrm>
            <a:off x="0" y="6767513"/>
            <a:ext cx="9144000" cy="90487"/>
          </a:xfrm>
          <a:prstGeom prst="rect">
            <a:avLst/>
          </a:prstGeom>
          <a:gradFill rotWithShape="1">
            <a:gsLst>
              <a:gs pos="0">
                <a:srgbClr val="00639C"/>
              </a:gs>
              <a:gs pos="100000">
                <a:srgbClr val="BBE0E3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7" name="Picture 203" descr="bristolmyerssquibblogo[1]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>
            <a:lvl1pPr algn="ctr">
              <a:defRPr sz="32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7747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>
                <a:solidFill>
                  <a:srgbClr val="008000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613" y="193675"/>
            <a:ext cx="1965325" cy="63071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193675"/>
            <a:ext cx="5746750" cy="63071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76200"/>
            <a:ext cx="7772400" cy="838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3716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5814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800600" y="35814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959" y="58207"/>
            <a:ext cx="7837488" cy="6746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2463" y="1187450"/>
            <a:ext cx="3843337" cy="53133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87450"/>
            <a:ext cx="3843338" cy="5313363"/>
          </a:xfrm>
          <a:noFill/>
          <a:ln>
            <a:noFill/>
          </a:ln>
          <a:effectLst/>
          <a:extLst/>
        </p:spPr>
        <p:txBody>
          <a:bodyPr/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800" smtClean="0"/>
            </a:lvl4pPr>
            <a:lvl5pPr>
              <a:defRPr lang="en-US"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0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sp>
        <p:nvSpPr>
          <p:cNvPr id="11267" name="Rectangle 23"/>
          <p:cNvSpPr>
            <a:spLocks noGrp="1" noChangeArrowheads="1"/>
          </p:cNvSpPr>
          <p:nvPr>
            <p:ph type="title"/>
          </p:nvPr>
        </p:nvSpPr>
        <p:spPr bwMode="auto">
          <a:xfrm>
            <a:off x="679450" y="58738"/>
            <a:ext cx="7837488" cy="67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1268" name="Rectangle 2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1187450"/>
            <a:ext cx="7839075" cy="531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</p:txBody>
      </p:sp>
      <p:sp>
        <p:nvSpPr>
          <p:cNvPr id="1029" name="Rectangle 60"/>
          <p:cNvSpPr>
            <a:spLocks noChangeArrowheads="1"/>
          </p:cNvSpPr>
          <p:nvPr/>
        </p:nvSpPr>
        <p:spPr bwMode="auto">
          <a:xfrm>
            <a:off x="0" y="6648450"/>
            <a:ext cx="2895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/>
          <a:lstStyle/>
          <a:p>
            <a:pPr defTabSz="865188"/>
            <a:fld id="{222BCDE9-4571-47A3-A756-14589755D685}" type="slidenum">
              <a:rPr lang="en-US" altLang="zh-CN" sz="800">
                <a:solidFill>
                  <a:schemeClr val="folHlink"/>
                </a:solidFill>
                <a:ea typeface="宋体" pitchFamily="2" charset="-122"/>
              </a:rPr>
              <a:pPr defTabSz="865188"/>
              <a:t>‹#›</a:t>
            </a:fld>
            <a:endParaRPr lang="en-US" altLang="zh-CN" sz="800">
              <a:solidFill>
                <a:schemeClr val="folHlink"/>
              </a:solidFill>
              <a:ea typeface="宋体" pitchFamily="2" charset="-122"/>
            </a:endParaRPr>
          </a:p>
        </p:txBody>
      </p:sp>
      <p:pic>
        <p:nvPicPr>
          <p:cNvPr id="11270" name="Picture 196" descr="wwm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199"/>
          <p:cNvSpPr>
            <a:spLocks noChangeArrowheads="1"/>
          </p:cNvSpPr>
          <p:nvPr userDrawn="1"/>
        </p:nvSpPr>
        <p:spPr bwMode="auto">
          <a:xfrm>
            <a:off x="546100" y="866775"/>
            <a:ext cx="8077200" cy="90488"/>
          </a:xfrm>
          <a:prstGeom prst="rect">
            <a:avLst/>
          </a:prstGeom>
          <a:gradFill rotWithShape="1">
            <a:gsLst>
              <a:gs pos="0">
                <a:srgbClr val="0033CC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11272" name="Picture 203" descr="bristolmyerssquibblogo[1]"/>
          <p:cNvPicPr>
            <a:picLocks noChangeAspect="1" noChangeArrowheads="1"/>
          </p:cNvPicPr>
          <p:nvPr userDrawn="1"/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91" r:id="rId1"/>
    <p:sldLayoutId id="2147484681" r:id="rId2"/>
    <p:sldLayoutId id="2147484682" r:id="rId3"/>
    <p:sldLayoutId id="2147484683" r:id="rId4"/>
    <p:sldLayoutId id="2147484684" r:id="rId5"/>
    <p:sldLayoutId id="2147484685" r:id="rId6"/>
    <p:sldLayoutId id="2147484686" r:id="rId7"/>
    <p:sldLayoutId id="2147484687" r:id="rId8"/>
    <p:sldLayoutId id="2147484688" r:id="rId9"/>
    <p:sldLayoutId id="2147484689" r:id="rId10"/>
    <p:sldLayoutId id="2147484690" r:id="rId11"/>
    <p:sldLayoutId id="2147484692" r:id="rId12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639C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3660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339966"/>
        </a:buClr>
        <a:buFont typeface="Arial" charset="0"/>
        <a:buChar char="–"/>
        <a:defRPr>
          <a:solidFill>
            <a:schemeClr val="tx1"/>
          </a:solidFill>
          <a:latin typeface="+mn-lt"/>
        </a:defRPr>
      </a:lvl2pPr>
      <a:lvl3pPr marL="1073150" indent="-227013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</a:defRPr>
      </a:lvl3pPr>
      <a:lvl4pPr marL="1411288" indent="-230188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4pPr>
      <a:lvl5pPr marL="17478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5pPr>
      <a:lvl6pPr marL="22050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6pPr>
      <a:lvl7pPr marL="26622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7pPr>
      <a:lvl8pPr marL="31194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8pPr>
      <a:lvl9pPr marL="35766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chart" Target="../charts/chart2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chart" Target="../charts/chart1.xml"/><Relationship Id="rId5" Type="http://schemas.openxmlformats.org/officeDocument/2006/relationships/image" Target="../media/image3.emf"/><Relationship Id="rId4" Type="http://schemas.openxmlformats.org/officeDocument/2006/relationships/package" Target="../embeddings/Microsoft_Excel_Worksheet1.xls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6" descr="Frame1"/>
          <p:cNvSpPr>
            <a:spLocks noChangeArrowheads="1"/>
          </p:cNvSpPr>
          <p:nvPr/>
        </p:nvSpPr>
        <p:spPr bwMode="auto">
          <a:xfrm>
            <a:off x="38100" y="1242949"/>
            <a:ext cx="8991600" cy="2159000"/>
          </a:xfrm>
          <a:prstGeom prst="rect">
            <a:avLst/>
          </a:prstGeom>
          <a:noFill/>
          <a:ln w="9525" algn="ctr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pPr defTabSz="865188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300" b="1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5" name="TextBox 6" descr="labelTimeFrame"/>
          <p:cNvSpPr txBox="1">
            <a:spLocks noChangeArrowheads="1"/>
          </p:cNvSpPr>
          <p:nvPr/>
        </p:nvSpPr>
        <p:spPr bwMode="auto">
          <a:xfrm>
            <a:off x="2286000" y="3508324"/>
            <a:ext cx="5376672" cy="300357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>
            <a:defPPr>
              <a:defRPr lang="en-US"/>
            </a:defPPr>
            <a:lvl1pPr algn="ctr" defTabSz="865188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altLang="zh-CN" dirty="0" err="1" smtClean="0"/>
              <a:t>Monopril</a:t>
            </a:r>
            <a:r>
              <a:rPr lang="en-US" altLang="zh-CN" dirty="0" smtClean="0"/>
              <a:t> Market Share (#</a:t>
            </a:r>
            <a:r>
              <a:rPr lang="en-US" altLang="zh-CN" dirty="0" err="1" smtClean="0"/>
              <a:t>TimeFrame</a:t>
            </a:r>
            <a:r>
              <a:rPr lang="en-US" altLang="zh-CN" dirty="0" smtClean="0"/>
              <a:t> #</a:t>
            </a:r>
            <a:r>
              <a:rPr lang="en-US" altLang="zh-CN" smtClean="0"/>
              <a:t>CurrentMonthlyTime)</a:t>
            </a:r>
            <a:endParaRPr lang="zh-CN" altLang="en-US" dirty="0"/>
          </a:p>
        </p:txBody>
      </p:sp>
      <p:sp>
        <p:nvSpPr>
          <p:cNvPr id="16" name="Rectangle 2" descr="labelGeo"/>
          <p:cNvSpPr>
            <a:spLocks noGrp="1" noChangeArrowheads="1"/>
          </p:cNvSpPr>
          <p:nvPr>
            <p:ph type="title" sz="quarter"/>
          </p:nvPr>
        </p:nvSpPr>
        <p:spPr>
          <a:xfrm>
            <a:off x="112105" y="58738"/>
            <a:ext cx="7837488" cy="674687"/>
          </a:xfrm>
        </p:spPr>
        <p:txBody>
          <a:bodyPr/>
          <a:lstStyle/>
          <a:p>
            <a:r>
              <a:rPr lang="en-US" smtClean="0"/>
              <a:t>Monopril </a:t>
            </a:r>
            <a:r>
              <a:rPr lang="en-US" dirty="0" smtClean="0"/>
              <a:t>Market #Geo Summary by Brand</a:t>
            </a:r>
            <a:endParaRPr lang="en-US" sz="1100" dirty="0" smtClean="0"/>
          </a:p>
        </p:txBody>
      </p:sp>
      <p:sp>
        <p:nvSpPr>
          <p:cNvPr id="18" name="TextBox 6" descr="labelTimeFrame"/>
          <p:cNvSpPr txBox="1">
            <a:spLocks noChangeArrowheads="1"/>
          </p:cNvSpPr>
          <p:nvPr/>
        </p:nvSpPr>
        <p:spPr bwMode="auto">
          <a:xfrm>
            <a:off x="2286000" y="972282"/>
            <a:ext cx="5376672" cy="276225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>
            <a:defPPr>
              <a:defRPr lang="en-US"/>
            </a:defPPr>
            <a:lvl1pPr marL="0" algn="ctr" defTabSz="865188" latinLnBrk="0">
              <a:defRPr sz="1200">
                <a:solidFill>
                  <a:srgbClr val="FFFFFF"/>
                </a:solidFill>
                <a:latin typeface="+mn-lt"/>
              </a:defRPr>
            </a:lvl1pPr>
            <a:lvl2pPr defTabSz="914400" eaLnBrk="1" latinLnBrk="0" hangingPunct="1">
              <a:defRPr sz="1800">
                <a:latin typeface="+mn-lt"/>
              </a:defRPr>
            </a:lvl2pPr>
            <a:lvl3pPr defTabSz="914400" eaLnBrk="1" latinLnBrk="0" hangingPunct="1">
              <a:defRPr sz="1800">
                <a:latin typeface="+mn-lt"/>
              </a:defRPr>
            </a:lvl3pPr>
            <a:lvl4pPr defTabSz="914400" eaLnBrk="1" latinLnBrk="0" hangingPunct="1">
              <a:defRPr sz="1800">
                <a:latin typeface="+mn-lt"/>
              </a:defRPr>
            </a:lvl4pPr>
            <a:lvl5pPr defTabSz="914400" eaLnBrk="1" latinLnBrk="0" hangingPunct="1">
              <a:defRPr sz="1800">
                <a:latin typeface="+mn-lt"/>
              </a:defRPr>
            </a:lvl5pPr>
            <a:lvl6pPr>
              <a:defRPr sz="1800">
                <a:latin typeface="+mn-lt"/>
              </a:defRPr>
            </a:lvl6pPr>
            <a:lvl7pPr>
              <a:defRPr sz="1800">
                <a:latin typeface="+mn-lt"/>
              </a:defRPr>
            </a:lvl7pPr>
            <a:lvl8pPr>
              <a:defRPr sz="1800">
                <a:latin typeface="+mn-lt"/>
              </a:defRPr>
            </a:lvl8pPr>
            <a:lvl9pPr>
              <a:defRPr sz="1800">
                <a:latin typeface="+mn-lt"/>
              </a:defRPr>
            </a:lvl9pPr>
          </a:lstStyle>
          <a:p>
            <a:r>
              <a:rPr lang="en-US" altLang="zh-CN" dirty="0" err="1" smtClean="0"/>
              <a:t>Monopril</a:t>
            </a:r>
            <a:r>
              <a:rPr lang="en-US" altLang="zh-CN" dirty="0" smtClean="0"/>
              <a:t> Market </a:t>
            </a:r>
            <a:r>
              <a:rPr lang="en-US" altLang="zh-CN" dirty="0"/>
              <a:t>Share </a:t>
            </a:r>
            <a:r>
              <a:rPr lang="en-US" altLang="zh-CN" dirty="0" smtClean="0"/>
              <a:t>(MQT #</a:t>
            </a:r>
            <a:r>
              <a:rPr lang="en-US" altLang="zh-CN" dirty="0" err="1" smtClean="0"/>
              <a:t>CurrentMonthlyTime</a:t>
            </a:r>
            <a:r>
              <a:rPr lang="en-US" altLang="zh-CN" dirty="0" smtClean="0"/>
              <a:t>) </a:t>
            </a:r>
            <a:endParaRPr lang="en-US" altLang="zh-CN" dirty="0"/>
          </a:p>
        </p:txBody>
      </p:sp>
      <p:sp>
        <p:nvSpPr>
          <p:cNvPr id="14" name="Rectangle 26" descr="Frame2"/>
          <p:cNvSpPr>
            <a:spLocks noChangeArrowheads="1"/>
          </p:cNvSpPr>
          <p:nvPr/>
        </p:nvSpPr>
        <p:spPr bwMode="auto">
          <a:xfrm>
            <a:off x="38100" y="3808206"/>
            <a:ext cx="8991600" cy="2380121"/>
          </a:xfrm>
          <a:prstGeom prst="rect">
            <a:avLst/>
          </a:prstGeom>
          <a:noFill/>
          <a:ln w="9525" algn="ctr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pPr defTabSz="865188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300" b="1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24" name="Text Box 8" descr="footnote"/>
          <p:cNvSpPr txBox="1">
            <a:spLocks noChangeArrowheads="1"/>
          </p:cNvSpPr>
          <p:nvPr/>
        </p:nvSpPr>
        <p:spPr bwMode="auto">
          <a:xfrm>
            <a:off x="151904" y="6600825"/>
            <a:ext cx="7013575" cy="2286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Data Source: IMS Nov'16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3" name="Title 1" descr="labelSubTitle"/>
          <p:cNvSpPr txBox="1">
            <a:spLocks/>
          </p:cNvSpPr>
          <p:nvPr/>
        </p:nvSpPr>
        <p:spPr bwMode="auto">
          <a:xfrm>
            <a:off x="90153" y="365686"/>
            <a:ext cx="8524081" cy="471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(MAT Sep’11,</a:t>
            </a:r>
            <a:r>
              <a:rPr kumimoji="0" lang="en-US" altLang="zh-CN" sz="1200" b="1" i="0" u="none" strike="noStrike" kern="0" cap="none" spc="0" normalizeH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 Value in USD)</a:t>
            </a:r>
            <a:endParaRPr kumimoji="0" lang="en-US" altLang="zh-CN" sz="1200" b="1" i="0" u="none" strike="noStrike" kern="0" cap="none" spc="0" normalizeH="0" baseline="0" noProof="0" dirty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j-lt"/>
              <a:ea typeface="宋体" pitchFamily="2" charset="-122"/>
              <a:cs typeface="+mj-cs"/>
            </a:endParaRPr>
          </a:p>
        </p:txBody>
      </p:sp>
      <p:sp>
        <p:nvSpPr>
          <p:cNvPr id="21" name="Text Box 8" descr="lableintroduction"/>
          <p:cNvSpPr txBox="1">
            <a:spLocks noChangeArrowheads="1"/>
          </p:cNvSpPr>
          <p:nvPr/>
        </p:nvSpPr>
        <p:spPr bwMode="auto">
          <a:xfrm>
            <a:off x="151904" y="6448930"/>
            <a:ext cx="1692267" cy="1904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dirty="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MQT: Moving Quarter Total.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2" name="Text Box 8" descr="lableSTLY"/>
          <p:cNvSpPr txBox="1">
            <a:spLocks noChangeArrowheads="1"/>
          </p:cNvSpPr>
          <p:nvPr/>
        </p:nvSpPr>
        <p:spPr bwMode="auto">
          <a:xfrm>
            <a:off x="151904" y="6207630"/>
            <a:ext cx="2809867" cy="2158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sz="900" dirty="0" smtClean="0">
                <a:solidFill>
                  <a:srgbClr val="020000"/>
                </a:solidFill>
              </a:rPr>
              <a:t>Growth % compared to same </a:t>
            </a:r>
            <a:r>
              <a:rPr lang="en-US" sz="900" smtClean="0">
                <a:solidFill>
                  <a:srgbClr val="020000"/>
                </a:solidFill>
              </a:rPr>
              <a:t>time last </a:t>
            </a:r>
            <a:r>
              <a:rPr lang="en-US" sz="900" dirty="0" smtClean="0">
                <a:solidFill>
                  <a:srgbClr val="020000"/>
                </a:solidFill>
              </a:rPr>
              <a:t>year.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graphicFrame>
        <p:nvGraphicFramePr>
          <p:cNvPr id="1031" name="Object 7" descr="sheet1"/>
          <p:cNvGraphicFramePr>
            <a:graphicFrameLocks noChangeAspect="1"/>
          </p:cNvGraphicFramePr>
          <p:nvPr/>
        </p:nvGraphicFramePr>
        <p:xfrm>
          <a:off x="112713" y="5734050"/>
          <a:ext cx="871537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" name="Worksheet" r:id="rId4" imgW="8715263" imgH="390449" progId="Excel.Sheet.12">
                  <p:embed/>
                </p:oleObj>
              </mc:Choice>
              <mc:Fallback>
                <p:oleObj name="Worksheet" r:id="rId4" imgW="8715263" imgH="390449" progId="Excel.Sheet.12">
                  <p:embed/>
                  <p:pic>
                    <p:nvPicPr>
                      <p:cNvPr id="0" name="Picture 17" descr="sheet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713" y="5734050"/>
                        <a:ext cx="8715375" cy="39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Chart 22" descr="chart1,No Primary Title,No Secondry Title"/>
          <p:cNvGraphicFramePr/>
          <p:nvPr/>
        </p:nvGraphicFramePr>
        <p:xfrm>
          <a:off x="139700" y="1257680"/>
          <a:ext cx="8763000" cy="21328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9" name="Chart 18" descr="chart2,No Primary Title,Secondry Title"/>
          <p:cNvGraphicFramePr/>
          <p:nvPr/>
        </p:nvGraphicFramePr>
        <p:xfrm>
          <a:off x="0" y="3820247"/>
          <a:ext cx="8941981" cy="18442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7" name="Table 16" descr="ppttable"/>
          <p:cNvGraphicFramePr>
            <a:graphicFrameLocks noGrp="1"/>
          </p:cNvGraphicFramePr>
          <p:nvPr/>
        </p:nvGraphicFramePr>
        <p:xfrm>
          <a:off x="6650181" y="1297175"/>
          <a:ext cx="2340864" cy="80645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914400"/>
                <a:gridCol w="713232"/>
                <a:gridCol w="713232"/>
              </a:tblGrid>
              <a:tr h="406400">
                <a:tc>
                  <a:txBody>
                    <a:bodyPr/>
                    <a:lstStyle/>
                    <a:p>
                      <a:r>
                        <a:rPr lang="en-US" sz="700" b="0" dirty="0" smtClean="0"/>
                        <a:t>Market Share</a:t>
                      </a:r>
                      <a:endParaRPr lang="en-US" sz="700" b="0" dirty="0"/>
                    </a:p>
                  </a:txBody>
                  <a:tcPr anchor="ctr" anchorCtr="1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/>
                        <a:t>YTD Mar’11</a:t>
                      </a:r>
                      <a:endParaRPr lang="en-US" sz="700" b="0" dirty="0"/>
                    </a:p>
                  </a:txBody>
                  <a:tcPr anchor="ctr" anchorCtr="1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0" dirty="0" smtClean="0"/>
                        <a:t>YTD Mar’12</a:t>
                      </a:r>
                      <a:endParaRPr lang="en-US" sz="700" b="0" dirty="0"/>
                    </a:p>
                  </a:txBody>
                  <a:tcPr anchor="ctr" anchorCtr="1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00050">
                <a:tc>
                  <a:txBody>
                    <a:bodyPr/>
                    <a:lstStyle/>
                    <a:p>
                      <a:r>
                        <a:rPr lang="en-US" sz="700" b="0" dirty="0" smtClean="0"/>
                        <a:t>Hangzhou</a:t>
                      </a:r>
                      <a:endParaRPr lang="en-US" sz="700" b="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en-US" sz="700" b="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en-US" sz="700" b="0" dirty="0"/>
                    </a:p>
                  </a:txBody>
                  <a:tcPr anchor="ctr" anchorCtr="1"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9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4E71D1"/>
      </a:accent1>
      <a:accent2>
        <a:srgbClr val="85A3DF"/>
      </a:accent2>
      <a:accent3>
        <a:srgbClr val="FFFFFF"/>
      </a:accent3>
      <a:accent4>
        <a:srgbClr val="000000"/>
      </a:accent4>
      <a:accent5>
        <a:srgbClr val="B2BBE5"/>
      </a:accent5>
      <a:accent6>
        <a:srgbClr val="7893CA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4E71D1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4666BD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4E71D1"/>
        </a:accent1>
        <a:accent2>
          <a:srgbClr val="85A3DF"/>
        </a:accent2>
        <a:accent3>
          <a:srgbClr val="FFFFFF"/>
        </a:accent3>
        <a:accent4>
          <a:srgbClr val="000000"/>
        </a:accent4>
        <a:accent5>
          <a:srgbClr val="B2BBE5"/>
        </a:accent5>
        <a:accent6>
          <a:srgbClr val="7893CA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72872</TotalTime>
  <Words>58</Words>
  <Application>Microsoft Office PowerPoint</Application>
  <PresentationFormat>Letter Paper (8.5x11 in)</PresentationFormat>
  <Paragraphs>11</Paragraphs>
  <Slides>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Default Design</vt:lpstr>
      <vt:lpstr>Worksheet</vt:lpstr>
      <vt:lpstr>Monopril Market #Geo Summary by Brand</vt:lpstr>
    </vt:vector>
  </TitlesOfParts>
  <Company>Bristol-Myers Squibb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Vijay Narendran</dc:creator>
  <cp:lastModifiedBy>Eddy Fang</cp:lastModifiedBy>
  <cp:revision>2016</cp:revision>
  <cp:lastPrinted>2003-08-22T16:32:12Z</cp:lastPrinted>
  <dcterms:created xsi:type="dcterms:W3CDTF">2001-06-20T12:40:14Z</dcterms:created>
  <dcterms:modified xsi:type="dcterms:W3CDTF">2017-01-18T07:57:24Z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