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2904"/>
          <c:h val="0.5746206935354183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8.6713200000000004E-2</c:v>
                </c:pt>
                <c:pt idx="2">
                  <c:v>7.6516900000000831E-2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7.4127400000000884E-2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8.0882200000000001E-2</c:v>
                </c:pt>
                <c:pt idx="9">
                  <c:v>6.3704600000000902E-2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6.0351600000000824E-2</c:v>
                </c:pt>
                <c:pt idx="2">
                  <c:v>5.6354300000000003E-2</c:v>
                </c:pt>
                <c:pt idx="3">
                  <c:v>4.0730200000000924E-2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5.4007000000003188E-3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8.3875400000001724E-2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8.8546400000001746E-2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8.5943100000000008E-2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8.6411999999999989E-2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9.4196300000001745E-2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9.6414700000000006E-2</c:v>
                </c:pt>
                <c:pt idx="5">
                  <c:v>9.9861400000000766E-2</c:v>
                </c:pt>
                <c:pt idx="6">
                  <c:v>0.11168500000000049</c:v>
                </c:pt>
                <c:pt idx="7">
                  <c:v>9.5397700000000002E-2</c:v>
                </c:pt>
                <c:pt idx="8">
                  <c:v>9.8960800000001528E-2</c:v>
                </c:pt>
                <c:pt idx="9">
                  <c:v>8.9742100000000005E-2</c:v>
                </c:pt>
                <c:pt idx="10">
                  <c:v>9.8192300000001564E-2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3.6529300000000299E-2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4.7834700000000584E-2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8.0074800000001167E-2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9.3254600000001728E-2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6.9999200000000733E-2</c:v>
                </c:pt>
                <c:pt idx="10">
                  <c:v>7.357000000000001E-2</c:v>
                </c:pt>
                <c:pt idx="11">
                  <c:v>6.0000000000000484E-2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3.8639000000000451E-2</c:v>
                </c:pt>
                <c:pt idx="3">
                  <c:v>3.7070900000001995E-2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6.7728700000000724E-2</c:v>
                </c:pt>
                <c:pt idx="3">
                  <c:v>7.3463600000002113E-2</c:v>
                </c:pt>
                <c:pt idx="4">
                  <c:v>7.8383700000000903E-2</c:v>
                </c:pt>
                <c:pt idx="5">
                  <c:v>8.2122400000000026E-2</c:v>
                </c:pt>
                <c:pt idx="6">
                  <c:v>8.6416000000000007E-2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7.2587900000000913E-2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7.3837900000000831E-2</c:v>
                </c:pt>
                <c:pt idx="11">
                  <c:v>3.000000000000029E-2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5.2338000000000932E-2</c:v>
                </c:pt>
                <c:pt idx="3">
                  <c:v>4.9433100000000584E-2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6.4443900000000581E-2</c:v>
                </c:pt>
                <c:pt idx="9">
                  <c:v>6.0060200000000924E-2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3.5465100000000416E-2</c:v>
                </c:pt>
                <c:pt idx="4">
                  <c:v>3.3801000000000456E-2</c:v>
                </c:pt>
                <c:pt idx="5">
                  <c:v>4.4022000000000824E-2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3920"/>
        <c:axId val="32662656"/>
      </c:lineChart>
      <c:catAx>
        <c:axId val="92433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924339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3512495720646203E-3"/>
          <c:y val="0.7881692953995616"/>
          <c:w val="0.74381923998630661"/>
          <c:h val="0.1852070478798310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6372277016067"/>
          <c:y val="0.13275464381260571"/>
          <c:w val="0.87805520946645665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0964608"/>
        <c:axId val="32664384"/>
      </c:barChart>
      <c:catAx>
        <c:axId val="1209646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1209646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8.6700406987656308E-4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388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Onglyza</a:t>
            </a:r>
            <a:r>
              <a:rPr lang="en-US" dirty="0" smtClean="0"/>
              <a:t> NIAD Market Share (MQT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477167"/>
            <a:ext cx="5372100" cy="249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NIAD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NIAD Market #Geo Summary by Brand</a:t>
            </a:r>
            <a:endParaRPr lang="en-US" sz="1100" dirty="0" smtClean="0"/>
          </a:p>
        </p:txBody>
      </p:sp>
      <p:sp>
        <p:nvSpPr>
          <p:cNvPr id="12" name="Rectangle 26" descr="Frame2"/>
          <p:cNvSpPr>
            <a:spLocks noChangeArrowheads="1"/>
          </p:cNvSpPr>
          <p:nvPr/>
        </p:nvSpPr>
        <p:spPr bwMode="auto">
          <a:xfrm>
            <a:off x="36867" y="3730024"/>
            <a:ext cx="8991600" cy="2492646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40029" y="6219505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19" name="Chart 18" descr="chart1,No Primary Title,No Secondry Title"/>
          <p:cNvGraphicFramePr/>
          <p:nvPr/>
        </p:nvGraphicFramePr>
        <p:xfrm>
          <a:off x="118750" y="1305677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31" name="Object 7" descr="sheet1"/>
          <p:cNvGraphicFramePr>
            <a:graphicFrameLocks noChangeAspect="1"/>
          </p:cNvGraphicFramePr>
          <p:nvPr/>
        </p:nvGraphicFramePr>
        <p:xfrm>
          <a:off x="146050" y="5521325"/>
          <a:ext cx="8782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5" imgW="8781848" imgH="580949" progId="Excel.Sheet.12">
                  <p:embed/>
                </p:oleObj>
              </mc:Choice>
              <mc:Fallback>
                <p:oleObj name="Worksheet" r:id="rId5" imgW="8781848" imgH="580949" progId="Excel.Sheet.12">
                  <p:embed/>
                  <p:pic>
                    <p:nvPicPr>
                      <p:cNvPr id="0" name="Picture 17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5521325"/>
                        <a:ext cx="87820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2,No Primary Title,Secondry Title"/>
          <p:cNvGraphicFramePr/>
          <p:nvPr/>
        </p:nvGraphicFramePr>
        <p:xfrm>
          <a:off x="202019" y="37821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Table 16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72983</TotalTime>
  <Words>59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NIAD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2060</cp:revision>
  <cp:lastPrinted>2003-08-22T16:32:12Z</cp:lastPrinted>
  <dcterms:created xsi:type="dcterms:W3CDTF">2001-06-20T12:40:14Z</dcterms:created>
  <dcterms:modified xsi:type="dcterms:W3CDTF">2017-01-18T07:57:26Z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