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90" d="100"/>
          <a:sy n="90" d="100"/>
        </p:scale>
        <p:origin x="-10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6372277016075"/>
          <c:y val="0.13275464381260571"/>
          <c:w val="0.87805520946645665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4057728"/>
        <c:axId val="32164672"/>
      </c:barChart>
      <c:catAx>
        <c:axId val="740577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40577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8.6700406987656417E-4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126"/>
          <c:h val="0.712560329719521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4.9836310958003054E-2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6.1162247944002129E-2</c:v>
                </c:pt>
                <c:pt idx="9">
                  <c:v>6.9570490010000124E-2</c:v>
                </c:pt>
                <c:pt idx="10">
                  <c:v>6.9612494686002613E-2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0.15293842060600604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0.15691876047100797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7.7303491510003083E-2</c:v>
                </c:pt>
                <c:pt idx="2">
                  <c:v>8.0252703990000007E-2</c:v>
                </c:pt>
                <c:pt idx="3">
                  <c:v>7.0397041911002753E-2</c:v>
                </c:pt>
                <c:pt idx="4">
                  <c:v>7.5517281243002915E-2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7.740265086800252E-2</c:v>
                </c:pt>
                <c:pt idx="9">
                  <c:v>8.1051450369001243E-2</c:v>
                </c:pt>
                <c:pt idx="10">
                  <c:v>7.9861430385002402E-2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0.10520638793600325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0.10626313732100322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0.1152927807280041</c:v>
                </c:pt>
                <c:pt idx="5">
                  <c:v>0.12165460307500248</c:v>
                </c:pt>
                <c:pt idx="6">
                  <c:v>0.12874549713200814</c:v>
                </c:pt>
                <c:pt idx="7">
                  <c:v>0.12299620046000469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0.18306386689900414</c:v>
                </c:pt>
                <c:pt idx="3">
                  <c:v>0.20396114033500509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0.15328134552100786</c:v>
                </c:pt>
                <c:pt idx="3">
                  <c:v>0.144174314651</c:v>
                </c:pt>
                <c:pt idx="4">
                  <c:v>0.15680945014500713</c:v>
                </c:pt>
                <c:pt idx="5">
                  <c:v>0.15504283996500498</c:v>
                </c:pt>
                <c:pt idx="6">
                  <c:v>0.15223223407300551</c:v>
                </c:pt>
                <c:pt idx="7">
                  <c:v>0.13691752345200434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0.15230914243200694</c:v>
                </c:pt>
                <c:pt idx="3">
                  <c:v>0.15504704487100901</c:v>
                </c:pt>
                <c:pt idx="4">
                  <c:v>0.19065689283199999</c:v>
                </c:pt>
                <c:pt idx="5">
                  <c:v>0.14141602046700674</c:v>
                </c:pt>
                <c:pt idx="6">
                  <c:v>0.12539348609600495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6.9889638999002288E-2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7.4046611850003871E-2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5.9660264886002116E-2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8.8567067185005691E-2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5.218493091700234E-2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5.2429717852002129E-2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0.15344120489100965</c:v>
                </c:pt>
                <c:pt idx="1">
                  <c:v>0.14697429615300428</c:v>
                </c:pt>
                <c:pt idx="2">
                  <c:v>0.15528729570600702</c:v>
                </c:pt>
                <c:pt idx="3">
                  <c:v>0.14905119646600512</c:v>
                </c:pt>
                <c:pt idx="4">
                  <c:v>0.15006020616900459</c:v>
                </c:pt>
                <c:pt idx="5">
                  <c:v>0.14314429541500484</c:v>
                </c:pt>
                <c:pt idx="6">
                  <c:v>0.14376108740400456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0.13894495264700604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6.7012627392003199E-2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5.7212237119002862E-2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5.8263697635002006E-2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0.12463064658000401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0.10352432998600383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58240"/>
        <c:axId val="32663232"/>
      </c:lineChart>
      <c:catAx>
        <c:axId val="740582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4058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23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186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10" Type="http://schemas.openxmlformats.org/officeDocument/2006/relationships/chart" Target="../charts/chart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Onglyza</a:t>
            </a:r>
            <a:r>
              <a:rPr lang="en-US" dirty="0" smtClean="0"/>
              <a:t> NIAD Market Share (MQT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77167"/>
            <a:ext cx="5372100" cy="249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NIAD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NIAD Market #Geo Summary by Brand</a:t>
            </a:r>
            <a:endParaRPr lang="en-US" sz="1100" dirty="0" smtClean="0"/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6867" y="3730024"/>
            <a:ext cx="8991600" cy="245702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8" name="Chart 17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63956" y="5595975"/>
          <a:ext cx="8782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5" imgW="8781848" imgH="466649" progId="Excel.Sheet.12">
                  <p:embed/>
                </p:oleObj>
              </mc:Choice>
              <mc:Fallback>
                <p:oleObj name="Worksheet" r:id="rId5" imgW="8781848" imgH="466649" progId="Excel.Sheet.12">
                  <p:embed/>
                  <p:pic>
                    <p:nvPicPr>
                      <p:cNvPr id="0" name="Picture 29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6" y="5595975"/>
                        <a:ext cx="87820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8" imgW="8791651" imgH="438302" progId="Excel.Sheet.12">
                  <p:embed/>
                </p:oleObj>
              </mc:Choice>
              <mc:Fallback>
                <p:oleObj name="Worksheet" r:id="rId8" imgW="8791651" imgH="438302" progId="Excel.Sheet.12">
                  <p:embed/>
                  <p:pic>
                    <p:nvPicPr>
                      <p:cNvPr id="0" name="Picture 30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1,No Primary Title,No Secondry Title"/>
          <p:cNvGraphicFramePr/>
          <p:nvPr/>
        </p:nvGraphicFramePr>
        <p:xfrm>
          <a:off x="118750" y="1305677"/>
          <a:ext cx="8910950" cy="167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73007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2071</cp:revision>
  <cp:lastPrinted>2003-08-22T16:32:12Z</cp:lastPrinted>
  <dcterms:created xsi:type="dcterms:W3CDTF">2001-06-20T12:40:14Z</dcterms:created>
  <dcterms:modified xsi:type="dcterms:W3CDTF">2017-01-18T07:57:26Z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