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25" d="100"/>
          <a:sy n="125" d="100"/>
        </p:scale>
        <p:origin x="-72" y="134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965217391304402"/>
          <c:h val="0.574620693535418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8.6713200000000004E-2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8.0882199999999987E-2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4.0730200000000834E-2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5.4007000000003153E-3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8.3875400000001724E-2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8.5943100000000008E-2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8.6411999999999989E-2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9.6414699999999992E-2</c:v>
                </c:pt>
                <c:pt idx="5">
                  <c:v>9.9861400000000766E-2</c:v>
                </c:pt>
                <c:pt idx="6">
                  <c:v>0.11168500000000053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3.6529300000000396E-2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8.0074800000001223E-2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6.0000000000000532E-2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3.8639000000000451E-2</c:v>
                </c:pt>
                <c:pt idx="3">
                  <c:v>3.7070900000002009E-2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6.7728700000000794E-2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8.6415999999999993E-2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6.4443900000000581E-2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3.5465100000000416E-2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4240"/>
        <c:axId val="32662656"/>
      </c:lineChart>
      <c:catAx>
        <c:axId val="79754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97542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4526988474266815E-3"/>
          <c:y val="0.76435128748523085"/>
          <c:w val="0.72642793563850494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3569359796234"/>
          <c:y val="0.13275464381260571"/>
          <c:w val="0.87129861671200048"/>
          <c:h val="0.672544654234037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6800"/>
        <c:axId val="32664384"/>
      </c:barChart>
      <c:catAx>
        <c:axId val="797568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97568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97566"/>
            <a:ext cx="5376672" cy="2876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NIAD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247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/>
              <a:t>DPP-IV </a:t>
            </a:r>
            <a:r>
              <a:rPr lang="en-US" altLang="zh-CN" dirty="0" smtClean="0"/>
              <a:t>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8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77274" y="0"/>
            <a:ext cx="7837488" cy="674687"/>
          </a:xfrm>
        </p:spPr>
        <p:txBody>
          <a:bodyPr/>
          <a:lstStyle/>
          <a:p>
            <a:r>
              <a:rPr lang="en-US" dirty="0" smtClean="0"/>
              <a:t>NIAD Market #Geo Summary by Class</a:t>
            </a:r>
            <a:endParaRPr lang="en-US" sz="1100" dirty="0" smtClean="0"/>
          </a:p>
        </p:txBody>
      </p:sp>
      <p:sp>
        <p:nvSpPr>
          <p:cNvPr id="20" name="Rectangle 26" descr="Frame2"/>
          <p:cNvSpPr>
            <a:spLocks noChangeArrowheads="1"/>
          </p:cNvSpPr>
          <p:nvPr/>
        </p:nvSpPr>
        <p:spPr bwMode="auto">
          <a:xfrm>
            <a:off x="38100" y="3786692"/>
            <a:ext cx="8991600" cy="24016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6" name="Object 25" descr="sheet1"/>
          <p:cNvGraphicFramePr>
            <a:graphicFrameLocks noChangeAspect="1"/>
          </p:cNvGraphicFramePr>
          <p:nvPr/>
        </p:nvGraphicFramePr>
        <p:xfrm>
          <a:off x="137795" y="5822950"/>
          <a:ext cx="87153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8715263" imgH="295351" progId="Excel.Sheet.12">
                  <p:embed/>
                </p:oleObj>
              </mc:Choice>
              <mc:Fallback>
                <p:oleObj name="Worksheet" r:id="rId4" imgW="8715263" imgH="295351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" y="5822950"/>
                        <a:ext cx="87153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7" name="Chart 26" descr="chart1,No Primary Title,No Secondry Title"/>
          <p:cNvGraphicFramePr/>
          <p:nvPr/>
        </p:nvGraphicFramePr>
        <p:xfrm>
          <a:off x="157828" y="1295780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Table 16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9020175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72864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