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63E-2"/>
          <c:w val="0.6967536231884297"/>
          <c:h val="0.5746206935354183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8.671319999999999E-2</c:v>
                </c:pt>
                <c:pt idx="2">
                  <c:v>7.6516900000000984E-2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7.4127400000001134E-2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8.0882199999999987E-2</c:v>
                </c:pt>
                <c:pt idx="9">
                  <c:v>6.3704600000001124E-2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6.0351600000000984E-2</c:v>
                </c:pt>
                <c:pt idx="2">
                  <c:v>5.6354300000000003E-2</c:v>
                </c:pt>
                <c:pt idx="3">
                  <c:v>4.0730200000000993E-2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5.4007000000003205E-3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8.3875400000001765E-2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8.8546400000005243E-2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8.5943099999999994E-2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8.6411999999999989E-2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9.4196300000004798E-2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9.6414699999999992E-2</c:v>
                </c:pt>
                <c:pt idx="5">
                  <c:v>9.9861400000000766E-2</c:v>
                </c:pt>
                <c:pt idx="6">
                  <c:v>0.1116850000000006</c:v>
                </c:pt>
                <c:pt idx="7">
                  <c:v>9.5397700000000002E-2</c:v>
                </c:pt>
                <c:pt idx="8">
                  <c:v>9.8960800000001764E-2</c:v>
                </c:pt>
                <c:pt idx="9">
                  <c:v>8.9742100000000005E-2</c:v>
                </c:pt>
                <c:pt idx="10">
                  <c:v>9.8192300000001745E-2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3.652930000000041E-2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4.7834700000000833E-2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8.0074800000001264E-2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9.3254600000001867E-2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6.9999200000000913E-2</c:v>
                </c:pt>
                <c:pt idx="10">
                  <c:v>7.357000000000001E-2</c:v>
                </c:pt>
                <c:pt idx="11">
                  <c:v>6.0000000000000532E-2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3.863900000000061E-2</c:v>
                </c:pt>
                <c:pt idx="3">
                  <c:v>3.7070900000002009E-2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6.7728700000000822E-2</c:v>
                </c:pt>
                <c:pt idx="3">
                  <c:v>7.3463600000002113E-2</c:v>
                </c:pt>
                <c:pt idx="4">
                  <c:v>7.8383700000002013E-2</c:v>
                </c:pt>
                <c:pt idx="5">
                  <c:v>8.2122400000000026E-2</c:v>
                </c:pt>
                <c:pt idx="6">
                  <c:v>8.6415999999999993E-2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7.2587900000000913E-2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7.3837900000000983E-2</c:v>
                </c:pt>
                <c:pt idx="11">
                  <c:v>3.0000000000000401E-2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5.2338000000002112E-2</c:v>
                </c:pt>
                <c:pt idx="3">
                  <c:v>4.9433100000000833E-2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6.4443900000000734E-2</c:v>
                </c:pt>
                <c:pt idx="9">
                  <c:v>6.0060200000000993E-2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3.5465100000000499E-2</c:v>
                </c:pt>
                <c:pt idx="4">
                  <c:v>3.3801000000000601E-2</c:v>
                </c:pt>
                <c:pt idx="5">
                  <c:v>4.4022000000002122E-2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2496"/>
        <c:axId val="32662080"/>
      </c:lineChart>
      <c:catAx>
        <c:axId val="742824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42824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3512495720646229E-3"/>
          <c:y val="0.7881692953995616"/>
          <c:w val="0.74381923998630661"/>
          <c:h val="0.1852070478798310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231888884577"/>
          <c:y val="0.13275464381260571"/>
          <c:w val="0.87521467558475063"/>
          <c:h val="0.5016916562009258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Onglyza</c:v>
                </c:pt>
              </c:strCache>
            </c:strRef>
          </c:tx>
          <c:spPr>
            <a:solidFill>
              <a:srgbClr val="00CCFF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Hangzhou_x000d_(121,835,636)</c:v>
                </c:pt>
                <c:pt idx="1">
                  <c:v>Ningbo_x000d_(56,458,646)</c:v>
                </c:pt>
                <c:pt idx="2">
                  <c:v>Shanghai_x000d_(440,360,079)</c:v>
                </c:pt>
                <c:pt idx="3">
                  <c:v>Wenzhou_x000d_(36,811,391)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0.10104997523100002</c:v>
                </c:pt>
                <c:pt idx="1">
                  <c:v>8.4843479952000006E-2</c:v>
                </c:pt>
                <c:pt idx="2">
                  <c:v>9.0530422491005014E-2</c:v>
                </c:pt>
                <c:pt idx="3">
                  <c:v>4.3595038285999956E-2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Januvia</c:v>
                </c:pt>
              </c:strCache>
            </c:strRef>
          </c:tx>
          <c:spPr>
            <a:solidFill>
              <a:srgbClr val="C0C0C0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Hangzhou_x000d_(121,835,636)</c:v>
                </c:pt>
                <c:pt idx="1">
                  <c:v>Ningbo_x000d_(56,458,646)</c:v>
                </c:pt>
                <c:pt idx="2">
                  <c:v>Shanghai_x000d_(440,360,079)</c:v>
                </c:pt>
                <c:pt idx="3">
                  <c:v>Wenzhou_x000d_(36,811,391)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0.11947089930199999</c:v>
                </c:pt>
                <c:pt idx="1">
                  <c:v>4.9119916903002124E-2</c:v>
                </c:pt>
                <c:pt idx="2">
                  <c:v>5.6855934936002134E-2</c:v>
                </c:pt>
                <c:pt idx="3">
                  <c:v>4.3653471286000001E-2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Galvus</c:v>
                </c:pt>
              </c:strCache>
            </c:strRef>
          </c:tx>
          <c:spPr>
            <a:solidFill>
              <a:srgbClr val="FF99CC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Hangzhou_x000d_(121,835,636)</c:v>
                </c:pt>
                <c:pt idx="1">
                  <c:v>Ningbo_x000d_(56,458,646)</c:v>
                </c:pt>
                <c:pt idx="2">
                  <c:v>Shanghai_x000d_(440,360,079)</c:v>
                </c:pt>
                <c:pt idx="3">
                  <c:v>Wenzhou_x000d_(36,811,391)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1.282161813E-3</c:v>
                </c:pt>
                <c:pt idx="1">
                  <c:v>4.3851742389999756E-3</c:v>
                </c:pt>
                <c:pt idx="2">
                  <c:v>2.2448856000000092E-3</c:v>
                </c:pt>
                <c:pt idx="3">
                  <c:v>1.0433591059000005E-2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8866944"/>
        <c:axId val="32663808"/>
      </c:barChart>
      <c:catAx>
        <c:axId val="788669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8866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1710222824226541"/>
          <c:y val="1.4639153511120282E-2"/>
          <c:w val="0.69172435056616965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93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1.bin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Onglyza</a:t>
            </a:r>
            <a:r>
              <a:rPr lang="en-US" dirty="0" smtClean="0"/>
              <a:t> DPP-IV Market Share (MQT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477167"/>
            <a:ext cx="5372100" cy="249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DPP-IV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DPP-IV #Geo Summary by Brand</a:t>
            </a:r>
            <a:endParaRPr lang="en-US" sz="1100" dirty="0" smtClean="0"/>
          </a:p>
        </p:txBody>
      </p:sp>
      <p:sp>
        <p:nvSpPr>
          <p:cNvPr id="12" name="Rectangle 26" descr="Frame2"/>
          <p:cNvSpPr>
            <a:spLocks noChangeArrowheads="1"/>
          </p:cNvSpPr>
          <p:nvPr/>
        </p:nvSpPr>
        <p:spPr bwMode="auto">
          <a:xfrm>
            <a:off x="36867" y="3730024"/>
            <a:ext cx="8991600" cy="24345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19" name="Chart 18" descr="chart1,No Primary Title,No Secondry Title"/>
          <p:cNvGraphicFramePr/>
          <p:nvPr/>
        </p:nvGraphicFramePr>
        <p:xfrm>
          <a:off x="118750" y="1305677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 descr="chart2,No Primary Title,Secondry Title"/>
          <p:cNvGraphicFramePr/>
          <p:nvPr/>
        </p:nvGraphicFramePr>
        <p:xfrm>
          <a:off x="0" y="3728852"/>
          <a:ext cx="8941981" cy="193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31" name="Object 7" descr="sheet1"/>
          <p:cNvGraphicFramePr>
            <a:graphicFrameLocks noChangeAspect="1"/>
          </p:cNvGraphicFramePr>
          <p:nvPr/>
        </p:nvGraphicFramePr>
        <p:xfrm>
          <a:off x="92075" y="5467863"/>
          <a:ext cx="87915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6" imgW="8791651" imgH="657149" progId="Excel.Sheet.12">
                  <p:embed/>
                </p:oleObj>
              </mc:Choice>
              <mc:Fallback>
                <p:oleObj name="Worksheet" r:id="rId6" imgW="8791651" imgH="657149" progId="Excel.Sheet.12">
                  <p:embed/>
                  <p:pic>
                    <p:nvPicPr>
                      <p:cNvPr id="0" name="Picture 17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5467863"/>
                        <a:ext cx="87915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72974</TotalTime>
  <Words>58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DPP-IV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2059</cp:revision>
  <cp:lastPrinted>2003-08-22T16:32:12Z</cp:lastPrinted>
  <dcterms:created xsi:type="dcterms:W3CDTF">2001-06-20T12:40:14Z</dcterms:created>
  <dcterms:modified xsi:type="dcterms:W3CDTF">2017-01-18T07:57:37Z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