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90" d="100"/>
          <a:sy n="90" d="100"/>
        </p:scale>
        <p:origin x="-10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231888884577"/>
          <c:y val="0.13275464381260571"/>
          <c:w val="0.87663494252561935"/>
          <c:h val="0.501691656200927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Onglyza</c:v>
                </c:pt>
              </c:strCache>
            </c:strRef>
          </c:tx>
          <c:spPr>
            <a:solidFill>
              <a:srgbClr val="00CCFF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0.10104997523100002</c:v>
                </c:pt>
                <c:pt idx="1">
                  <c:v>8.4843479952000006E-2</c:v>
                </c:pt>
                <c:pt idx="2">
                  <c:v>9.0530422491005305E-2</c:v>
                </c:pt>
                <c:pt idx="3">
                  <c:v>4.3595038285999956E-2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Januvia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0.11947089930199999</c:v>
                </c:pt>
                <c:pt idx="1">
                  <c:v>4.9119916903002124E-2</c:v>
                </c:pt>
                <c:pt idx="2">
                  <c:v>5.6855934936002134E-2</c:v>
                </c:pt>
                <c:pt idx="3">
                  <c:v>4.3653471286000001E-2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Galvus</c:v>
                </c:pt>
              </c:strCache>
            </c:strRef>
          </c:tx>
          <c:spPr>
            <a:solidFill>
              <a:srgbClr val="FF99CC"/>
            </a:solidFill>
            <a:ln/>
          </c:spPr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Hangzhou_x000d_(121,835,636)</c:v>
                </c:pt>
                <c:pt idx="1">
                  <c:v>Ningbo_x000d_(56,458,646)</c:v>
                </c:pt>
                <c:pt idx="2">
                  <c:v>Shanghai_x000d_(440,360,079)</c:v>
                </c:pt>
                <c:pt idx="3">
                  <c:v>Wenzhou_x000d_(36,811,391)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1.282161813E-3</c:v>
                </c:pt>
                <c:pt idx="1">
                  <c:v>4.3851742389999756E-3</c:v>
                </c:pt>
                <c:pt idx="2">
                  <c:v>2.2448856000000092E-3</c:v>
                </c:pt>
                <c:pt idx="3">
                  <c:v>1.0433591059000005E-2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5368448"/>
        <c:axId val="70266816"/>
      </c:barChart>
      <c:catAx>
        <c:axId val="7536844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500" b="0" baseline="0"/>
            </a:pPr>
            <a:endParaRPr lang="en-US"/>
          </a:p>
        </c:txPr>
        <c:crossAx val="70266816"/>
        <c:crosses val="autoZero"/>
        <c:auto val="1"/>
        <c:lblAlgn val="ctr"/>
        <c:lblOffset val="100"/>
        <c:noMultiLvlLbl val="0"/>
      </c:catAx>
      <c:valAx>
        <c:axId val="7026681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536844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1710222824226541"/>
          <c:y val="1.4639153511120282E-2"/>
          <c:w val="0.69172435056616965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093"/>
          <c:h val="0.712560329719522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4.9836310958002998E-2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6.1162247944002095E-2</c:v>
                </c:pt>
                <c:pt idx="9">
                  <c:v>6.9570490010000124E-2</c:v>
                </c:pt>
                <c:pt idx="10">
                  <c:v>6.9612494686002571E-2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0.15293842060600596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0.15691876047100781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7.7303491510003E-2</c:v>
                </c:pt>
                <c:pt idx="2">
                  <c:v>8.0252703990000007E-2</c:v>
                </c:pt>
                <c:pt idx="3">
                  <c:v>7.0397041911002697E-2</c:v>
                </c:pt>
                <c:pt idx="4">
                  <c:v>7.5517281243002873E-2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7.7402650868002465E-2</c:v>
                </c:pt>
                <c:pt idx="9">
                  <c:v>8.1051450369001243E-2</c:v>
                </c:pt>
                <c:pt idx="10">
                  <c:v>7.9861430385002347E-2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0.1052063879360032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0.10626313732100315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0.11529278072800402</c:v>
                </c:pt>
                <c:pt idx="5">
                  <c:v>0.12165460307500241</c:v>
                </c:pt>
                <c:pt idx="6">
                  <c:v>0.12874549713200797</c:v>
                </c:pt>
                <c:pt idx="7">
                  <c:v>0.12299620046000459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0.19679387281200389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0.18113909605000389</c:v>
                </c:pt>
                <c:pt idx="2">
                  <c:v>0.18306386689900406</c:v>
                </c:pt>
                <c:pt idx="3">
                  <c:v>0.20396114033500501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0.15328134552100769</c:v>
                </c:pt>
                <c:pt idx="3">
                  <c:v>0.144174314651</c:v>
                </c:pt>
                <c:pt idx="4">
                  <c:v>0.15680945014500697</c:v>
                </c:pt>
                <c:pt idx="5">
                  <c:v>0.15504283996500487</c:v>
                </c:pt>
                <c:pt idx="6">
                  <c:v>0.15223223407300543</c:v>
                </c:pt>
                <c:pt idx="7">
                  <c:v>0.13691752345200425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0.15230914243200677</c:v>
                </c:pt>
                <c:pt idx="3">
                  <c:v>0.15504704487100884</c:v>
                </c:pt>
                <c:pt idx="4">
                  <c:v>0.19065689283199999</c:v>
                </c:pt>
                <c:pt idx="5">
                  <c:v>0.14141602046700658</c:v>
                </c:pt>
                <c:pt idx="6">
                  <c:v>0.12539348609600484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6.9889638999002232E-2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7.4046611850003788E-2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5.9660264886002082E-2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8.8567067185005593E-2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5.2184930917002298E-2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5.2429717852002095E-2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0.15344120489100946</c:v>
                </c:pt>
                <c:pt idx="1">
                  <c:v>0.14697429615300417</c:v>
                </c:pt>
                <c:pt idx="2">
                  <c:v>0.15528729570600688</c:v>
                </c:pt>
                <c:pt idx="3">
                  <c:v>0.14905119646600504</c:v>
                </c:pt>
                <c:pt idx="4">
                  <c:v>0.15006020616900451</c:v>
                </c:pt>
                <c:pt idx="5">
                  <c:v>0.14314429541500476</c:v>
                </c:pt>
                <c:pt idx="6">
                  <c:v>0.14376108740400448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0.13894495264700596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6.7012627392003116E-2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5.7212237119002821E-2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5.8263697635001957E-2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0.12463064658000392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0.10352432998600376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25664"/>
        <c:axId val="32664960"/>
      </c:lineChart>
      <c:catAx>
        <c:axId val="75825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5825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2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37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10" Type="http://schemas.openxmlformats.org/officeDocument/2006/relationships/chart" Target="../charts/chart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 smtClean="0"/>
              <a:t>Onglyza</a:t>
            </a:r>
            <a:r>
              <a:rPr lang="en-US" dirty="0" smtClean="0"/>
              <a:t> DPP-IV Market Share (MQT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dirty="0" smtClean="0"/>
              <a:t>)</a:t>
            </a:r>
            <a:endParaRPr lang="zh-CN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477167"/>
            <a:ext cx="5372100" cy="2495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DPP-IV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DPP-IV Market #Geo Summary by Brand</a:t>
            </a:r>
            <a:endParaRPr lang="en-US" sz="1100" dirty="0" smtClean="0"/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6867" y="3730024"/>
            <a:ext cx="8991600" cy="243451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18" name="Chart 17" descr="chart2,No Primary Title,Secondry Title"/>
          <p:cNvGraphicFramePr/>
          <p:nvPr/>
        </p:nvGraphicFramePr>
        <p:xfrm>
          <a:off x="0" y="3728852"/>
          <a:ext cx="8941981" cy="193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4" name="Object 10" descr="sheet1"/>
          <p:cNvGraphicFramePr>
            <a:graphicFrameLocks noChangeAspect="1"/>
          </p:cNvGraphicFramePr>
          <p:nvPr/>
        </p:nvGraphicFramePr>
        <p:xfrm>
          <a:off x="92075" y="5395913"/>
          <a:ext cx="87915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Worksheet" r:id="rId5" imgW="8791651" imgH="733349" progId="Excel.Sheet.12">
                  <p:embed/>
                </p:oleObj>
              </mc:Choice>
              <mc:Fallback>
                <p:oleObj name="Worksheet" r:id="rId5" imgW="8791651" imgH="733349" progId="Excel.Sheet.12">
                  <p:embed/>
                  <p:pic>
                    <p:nvPicPr>
                      <p:cNvPr id="0" name="Picture 32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395913"/>
                        <a:ext cx="87915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33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1,No Primary Title,No Secondry Title"/>
          <p:cNvGraphicFramePr/>
          <p:nvPr/>
        </p:nvGraphicFramePr>
        <p:xfrm>
          <a:off x="118750" y="1305676"/>
          <a:ext cx="8910950" cy="168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73002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DPP-IV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2068</cp:revision>
  <cp:lastPrinted>2003-08-22T16:32:12Z</cp:lastPrinted>
  <dcterms:created xsi:type="dcterms:W3CDTF">2001-06-20T12:40:14Z</dcterms:created>
  <dcterms:modified xsi:type="dcterms:W3CDTF">2017-01-18T07:57:38Z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