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5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288" y="26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6664223563916"/>
          <c:y val="8.6965276546794743E-2"/>
          <c:w val="0.82187396441435412"/>
          <c:h val="0.5256203268709058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Market</c:v>
                </c:pt>
              </c:strCache>
            </c:strRef>
          </c:tx>
          <c:spPr>
            <a:solidFill>
              <a:srgbClr val="99CC00"/>
            </a:solidFill>
            <a:ln w="25185">
              <a:noFill/>
            </a:ln>
          </c:spPr>
          <c:invertIfNegative val="0"/>
          <c:dLbls>
            <c:numFmt formatCode="#,##0.0" sourceLinked="0"/>
            <c:spPr>
              <a:noFill/>
              <a:ln w="25185">
                <a:noFill/>
              </a:ln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>Huashan Hospital</c:v>
                </c:pt>
                <c:pt idx="1">
                  <c:v>Zhongshan Hospital</c:v>
                </c:pt>
                <c:pt idx="2">
                  <c:v>Ruijing Hospital</c:v>
                </c:pt>
                <c:pt idx="3">
                  <c:v>Nanjing 1st Hospital</c:v>
                </c:pt>
                <c:pt idx="4">
                  <c:v>Shanghai 1st Hospital</c:v>
                </c:pt>
                <c:pt idx="5">
                  <c:v>Hangzhou 2nd Hospital</c:v>
                </c:pt>
                <c:pt idx="6">
                  <c:v>Nanjing 3rd Hospital</c:v>
                </c:pt>
                <c:pt idx="7">
                  <c:v>Suzhou 1st Hospital</c:v>
                </c:pt>
                <c:pt idx="8">
                  <c:v>Renji Hospital</c:v>
                </c:pt>
                <c:pt idx="9">
                  <c:v>Hangzhou University Hospital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1929129922</c:v>
                </c:pt>
                <c:pt idx="1">
                  <c:v>1365406039</c:v>
                </c:pt>
                <c:pt idx="2">
                  <c:v>1077928865</c:v>
                </c:pt>
                <c:pt idx="3">
                  <c:v>976551400</c:v>
                </c:pt>
                <c:pt idx="4">
                  <c:v>599733649</c:v>
                </c:pt>
                <c:pt idx="5">
                  <c:v>326397275</c:v>
                </c:pt>
                <c:pt idx="6">
                  <c:v>307991905</c:v>
                </c:pt>
                <c:pt idx="7">
                  <c:v>307991905</c:v>
                </c:pt>
                <c:pt idx="8">
                  <c:v>307991905</c:v>
                </c:pt>
                <c:pt idx="9">
                  <c:v>307991905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BMS Product</c:v>
                </c:pt>
              </c:strCache>
            </c:strRef>
          </c:tx>
          <c:spPr>
            <a:solidFill>
              <a:schemeClr val="accent1"/>
            </a:solidFill>
            <a:ln w="0">
              <a:noFill/>
              <a:prstDash val="solid"/>
            </a:ln>
          </c:spPr>
          <c:invertIfNegative val="0"/>
          <c:dLbls>
            <c:numFmt formatCode="#,##0.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>Huashan Hospital</c:v>
                </c:pt>
                <c:pt idx="1">
                  <c:v>Zhongshan Hospital</c:v>
                </c:pt>
                <c:pt idx="2">
                  <c:v>Ruijing Hospital</c:v>
                </c:pt>
                <c:pt idx="3">
                  <c:v>Nanjing 1st Hospital</c:v>
                </c:pt>
                <c:pt idx="4">
                  <c:v>Shanghai 1st Hospital</c:v>
                </c:pt>
                <c:pt idx="5">
                  <c:v>Hangzhou 2nd Hospital</c:v>
                </c:pt>
                <c:pt idx="6">
                  <c:v>Nanjing 3rd Hospital</c:v>
                </c:pt>
                <c:pt idx="7">
                  <c:v>Suzhou 1st Hospital</c:v>
                </c:pt>
                <c:pt idx="8">
                  <c:v>Renji Hospital</c:v>
                </c:pt>
                <c:pt idx="9">
                  <c:v>Hangzhou University Hospital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385825984.40000004</c:v>
                </c:pt>
                <c:pt idx="1">
                  <c:v>273081207.80000001</c:v>
                </c:pt>
                <c:pt idx="2">
                  <c:v>215585773</c:v>
                </c:pt>
                <c:pt idx="3">
                  <c:v>195310280</c:v>
                </c:pt>
                <c:pt idx="4">
                  <c:v>119946729.80000001</c:v>
                </c:pt>
                <c:pt idx="5">
                  <c:v>65279455</c:v>
                </c:pt>
                <c:pt idx="6">
                  <c:v>61598381</c:v>
                </c:pt>
                <c:pt idx="7">
                  <c:v>61598381</c:v>
                </c:pt>
                <c:pt idx="8">
                  <c:v>61598381</c:v>
                </c:pt>
                <c:pt idx="9">
                  <c:v>61598381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4281472"/>
        <c:axId val="32663232"/>
      </c:barChart>
      <c:lineChart>
        <c:grouping val="standard"/>
        <c:varyColors val="0"/>
        <c:ser>
          <c:idx val="3"/>
          <c:order val="2"/>
          <c:tx>
            <c:strRef>
              <c:f>Sheet1!$A$4</c:f>
              <c:strCache>
                <c:ptCount val="1"/>
                <c:pt idx="0">
                  <c:v>Market Growth</c:v>
                </c:pt>
              </c:strCache>
            </c:strRef>
          </c:tx>
          <c:spPr>
            <a:ln w="25400">
              <a:solidFill>
                <a:srgbClr val="00B0F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B0F0"/>
              </a:solidFill>
              <a:ln>
                <a:noFill/>
                <a:prstDash val="solid"/>
              </a:ln>
            </c:spPr>
          </c:marker>
          <c:dLbls>
            <c:dLbl>
              <c:idx val="3"/>
              <c:layout>
                <c:manualLayout>
                  <c:x val="-2.8975009054690412E-3"/>
                  <c:y val="7.1413385230094634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7.2437522636728249E-3"/>
                  <c:y val="9.5217846973464568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layout>
                <c:manualLayout>
                  <c:xMode val="edge"/>
                  <c:yMode val="edge"/>
                  <c:x val="0.66925638179800218"/>
                  <c:y val="0.1632653061224596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layout>
                <c:manualLayout>
                  <c:xMode val="edge"/>
                  <c:yMode val="edge"/>
                  <c:x val="0.64705882352946364"/>
                  <c:y val="0.527696793002915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layout>
                <c:manualLayout>
                  <c:xMode val="edge"/>
                  <c:yMode val="edge"/>
                  <c:x val="0.67813540510546588"/>
                  <c:y val="0.1807580174927154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5"/>
              <c:layout>
                <c:manualLayout>
                  <c:xMode val="edge"/>
                  <c:yMode val="edge"/>
                  <c:x val="0.79911209766925639"/>
                  <c:y val="0.2244897959183684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6"/>
              <c:layout>
                <c:manualLayout>
                  <c:xMode val="edge"/>
                  <c:yMode val="edge"/>
                  <c:x val="0.79800221975582686"/>
                  <c:y val="0.2128279883381924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7"/>
              <c:layout>
                <c:manualLayout>
                  <c:xMode val="edge"/>
                  <c:yMode val="edge"/>
                  <c:x val="0.74694783573811374"/>
                  <c:y val="0.5306122448979154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0"/>
              <c:layout>
                <c:manualLayout>
                  <c:xMode val="edge"/>
                  <c:yMode val="edge"/>
                  <c:x val="0.80022197558268593"/>
                  <c:y val="0.2099125364431489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2"/>
              <c:layout>
                <c:manualLayout>
                  <c:xMode val="edge"/>
                  <c:yMode val="edge"/>
                  <c:x val="0.79689234184238456"/>
                  <c:y val="0.2886297376093294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.0%" sourceLinked="0"/>
            <c:spPr>
              <a:noFill/>
              <a:ln w="25185">
                <a:noFill/>
              </a:ln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>Huashan Hospital</c:v>
                </c:pt>
                <c:pt idx="1">
                  <c:v>Zhongshan Hospital</c:v>
                </c:pt>
                <c:pt idx="2">
                  <c:v>Ruijing Hospital</c:v>
                </c:pt>
                <c:pt idx="3">
                  <c:v>Nanjing 1st Hospital</c:v>
                </c:pt>
                <c:pt idx="4">
                  <c:v>Shanghai 1st Hospital</c:v>
                </c:pt>
                <c:pt idx="5">
                  <c:v>Hangzhou 2nd Hospital</c:v>
                </c:pt>
                <c:pt idx="6">
                  <c:v>Nanjing 3rd Hospital</c:v>
                </c:pt>
                <c:pt idx="7">
                  <c:v>Suzhou 1st Hospital</c:v>
                </c:pt>
                <c:pt idx="8">
                  <c:v>Renji Hospital</c:v>
                </c:pt>
                <c:pt idx="9">
                  <c:v>Hangzhou University Hospital</c:v>
                </c:pt>
              </c:strCache>
            </c:strRef>
          </c:cat>
          <c:val>
            <c:numRef>
              <c:f>Sheet1!$B$4:$K$4</c:f>
              <c:numCache>
                <c:formatCode>0%</c:formatCode>
                <c:ptCount val="10"/>
                <c:pt idx="0">
                  <c:v>0.15000000000000024</c:v>
                </c:pt>
                <c:pt idx="1">
                  <c:v>9.0000000000000066E-2</c:v>
                </c:pt>
                <c:pt idx="2">
                  <c:v>0.24000000000000021</c:v>
                </c:pt>
                <c:pt idx="3">
                  <c:v>0.17</c:v>
                </c:pt>
                <c:pt idx="4">
                  <c:v>0.17</c:v>
                </c:pt>
                <c:pt idx="5">
                  <c:v>0.2</c:v>
                </c:pt>
                <c:pt idx="6">
                  <c:v>0.19000000000000053</c:v>
                </c:pt>
                <c:pt idx="7">
                  <c:v>6.0000000000000484E-2</c:v>
                </c:pt>
                <c:pt idx="8">
                  <c:v>0.14000000000000001</c:v>
                </c:pt>
                <c:pt idx="9">
                  <c:v>0.11000000000000018</c:v>
                </c:pt>
              </c:numCache>
            </c:numRef>
          </c:val>
          <c:smooth val="0"/>
        </c:ser>
        <c:ser>
          <c:idx val="0"/>
          <c:order val="3"/>
          <c:tx>
            <c:strRef>
              <c:f>Sheet1!$A$5</c:f>
              <c:strCache>
                <c:ptCount val="1"/>
                <c:pt idx="0">
                  <c:v>BMS Product Growth</c:v>
                </c:pt>
              </c:strCache>
            </c:strRef>
          </c:tx>
          <c:spPr>
            <a:ln w="25400">
              <a:solidFill>
                <a:srgbClr val="7030A0"/>
              </a:solidFill>
            </a:ln>
          </c:spPr>
          <c:marker>
            <c:symbol val="diamond"/>
            <c:size val="5"/>
            <c:spPr>
              <a:solidFill>
                <a:srgbClr val="7030A0"/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2.3810270728111812E-2"/>
                  <c:y val="1.80382051425691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.0%" sourceLinked="0"/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>Huashan Hospital</c:v>
                </c:pt>
                <c:pt idx="1">
                  <c:v>Zhongshan Hospital</c:v>
                </c:pt>
                <c:pt idx="2">
                  <c:v>Ruijing Hospital</c:v>
                </c:pt>
                <c:pt idx="3">
                  <c:v>Nanjing 1st Hospital</c:v>
                </c:pt>
                <c:pt idx="4">
                  <c:v>Shanghai 1st Hospital</c:v>
                </c:pt>
                <c:pt idx="5">
                  <c:v>Hangzhou 2nd Hospital</c:v>
                </c:pt>
                <c:pt idx="6">
                  <c:v>Nanjing 3rd Hospital</c:v>
                </c:pt>
                <c:pt idx="7">
                  <c:v>Suzhou 1st Hospital</c:v>
                </c:pt>
                <c:pt idx="8">
                  <c:v>Renji Hospital</c:v>
                </c:pt>
                <c:pt idx="9">
                  <c:v>Hangzhou University Hospital</c:v>
                </c:pt>
              </c:strCache>
            </c:strRef>
          </c:cat>
          <c:val>
            <c:numRef>
              <c:f>Sheet1!$B$5:$K$5</c:f>
              <c:numCache>
                <c:formatCode>0%</c:formatCode>
                <c:ptCount val="10"/>
                <c:pt idx="0">
                  <c:v>0.11000000000000018</c:v>
                </c:pt>
                <c:pt idx="1">
                  <c:v>0.11000000000000018</c:v>
                </c:pt>
                <c:pt idx="2">
                  <c:v>0.28000000000000008</c:v>
                </c:pt>
                <c:pt idx="3">
                  <c:v>0.19000000000000053</c:v>
                </c:pt>
                <c:pt idx="4">
                  <c:v>0.13</c:v>
                </c:pt>
                <c:pt idx="5">
                  <c:v>0.24000000000000021</c:v>
                </c:pt>
                <c:pt idx="6">
                  <c:v>0.21000000000000021</c:v>
                </c:pt>
                <c:pt idx="7">
                  <c:v>0.1</c:v>
                </c:pt>
                <c:pt idx="8">
                  <c:v>0.15000000000000024</c:v>
                </c:pt>
                <c:pt idx="9">
                  <c:v>0.15000000000000024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281984"/>
        <c:axId val="32663808"/>
      </c:lineChart>
      <c:catAx>
        <c:axId val="74281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48">
            <a:solidFill>
              <a:schemeClr val="tx1"/>
            </a:solidFill>
            <a:prstDash val="solid"/>
          </a:ln>
        </c:spPr>
        <c:txPr>
          <a:bodyPr rot="-5400000" vert="horz"/>
          <a:lstStyle/>
          <a:p>
            <a:pPr>
              <a:defRPr b="0" i="0" baseline="0"/>
            </a:pPr>
            <a:endParaRPr lang="en-US"/>
          </a:p>
        </c:txPr>
        <c:crossAx val="3266323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266323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Value (in USD bn.)</a:t>
                </a:r>
              </a:p>
            </c:rich>
          </c:tx>
          <c:layout>
            <c:manualLayout>
              <c:xMode val="edge"/>
              <c:yMode val="edge"/>
              <c:x val="0"/>
              <c:y val="0.24781341107871721"/>
            </c:manualLayout>
          </c:layout>
          <c:overlay val="0"/>
          <c:spPr>
            <a:noFill/>
            <a:ln w="25185">
              <a:noFill/>
            </a:ln>
          </c:spPr>
        </c:title>
        <c:numFmt formatCode="#,##0" sourceLinked="0"/>
        <c:majorTickMark val="out"/>
        <c:minorTickMark val="none"/>
        <c:tickLblPos val="nextTo"/>
        <c:spPr>
          <a:ln w="314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b="0" i="0" baseline="0"/>
            </a:pPr>
            <a:endParaRPr lang="en-US"/>
          </a:p>
        </c:txPr>
        <c:crossAx val="74281472"/>
        <c:crosses val="autoZero"/>
        <c:crossBetween val="between"/>
      </c:valAx>
      <c:catAx>
        <c:axId val="74281984"/>
        <c:scaling>
          <c:orientation val="minMax"/>
        </c:scaling>
        <c:delete val="1"/>
        <c:axPos val="b"/>
        <c:majorTickMark val="out"/>
        <c:minorTickMark val="none"/>
        <c:tickLblPos val="none"/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 smtClean="0"/>
                  <a:t>Growth %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97669256381797631"/>
              <c:y val="0.30612244897961066"/>
            </c:manualLayout>
          </c:layout>
          <c:overlay val="0"/>
          <c:spPr>
            <a:noFill/>
            <a:ln w="25185">
              <a:noFill/>
            </a:ln>
          </c:spPr>
        </c:title>
        <c:numFmt formatCode="0%" sourceLinked="1"/>
        <c:majorTickMark val="out"/>
        <c:minorTickMark val="none"/>
        <c:tickLblPos val="nextTo"/>
        <c:spPr>
          <a:ln w="314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b="0" i="0" baseline="0"/>
            </a:pPr>
            <a:endParaRPr lang="en-US"/>
          </a:p>
        </c:txPr>
        <c:crossAx val="74281984"/>
        <c:crosses val="max"/>
        <c:crossBetween val="between"/>
      </c:valAx>
      <c:spPr>
        <a:noFill/>
        <a:ln w="25185">
          <a:noFill/>
        </a:ln>
      </c:spPr>
    </c:plotArea>
    <c:legend>
      <c:legendPos val="t"/>
      <c:layout/>
      <c:overlay val="0"/>
    </c:legend>
    <c:plotVisOnly val="1"/>
    <c:dispBlanksAs val="gap"/>
    <c:showDLblsOverMax val="0"/>
  </c:chart>
  <c:spPr>
    <a:noFill/>
    <a:ln>
      <a:solidFill>
        <a:schemeClr val="accent1"/>
      </a:solidFill>
    </a:ln>
  </c:spPr>
  <c:txPr>
    <a:bodyPr/>
    <a:lstStyle/>
    <a:p>
      <a:pPr>
        <a:defRPr sz="8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82275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 descr="labelTitle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dirty="0" smtClean="0">
                <a:ea typeface="宋体" pitchFamily="2" charset="-122"/>
              </a:rPr>
              <a:t>#Geo Top 10 Hospital NIAD Market Performance</a:t>
            </a:r>
          </a:p>
        </p:txBody>
      </p:sp>
      <p:sp>
        <p:nvSpPr>
          <p:cNvPr id="10" name="Title 1" descr="labelSubTitle"/>
          <p:cNvSpPr txBox="1">
            <a:spLocks/>
          </p:cNvSpPr>
          <p:nvPr/>
        </p:nvSpPr>
        <p:spPr bwMode="auto">
          <a:xfrm>
            <a:off x="463644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9" name="Text Box 8" descr="footnote"/>
          <p:cNvSpPr txBox="1">
            <a:spLocks noChangeArrowheads="1"/>
          </p:cNvSpPr>
          <p:nvPr/>
        </p:nvSpPr>
        <p:spPr bwMode="auto">
          <a:xfrm>
            <a:off x="151904" y="6629400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3" name="Object 3" descr="chart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7013"/>
              </p:ext>
            </p:extLst>
          </p:nvPr>
        </p:nvGraphicFramePr>
        <p:xfrm>
          <a:off x="181769" y="1079499"/>
          <a:ext cx="8766175" cy="4142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2" name="Object 8" descr="SpecialTable"/>
          <p:cNvGraphicFramePr>
            <a:graphicFrameLocks noChangeAspect="1"/>
          </p:cNvGraphicFramePr>
          <p:nvPr/>
        </p:nvGraphicFramePr>
        <p:xfrm>
          <a:off x="238125" y="5276850"/>
          <a:ext cx="818356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Worksheet" r:id="rId5" imgW="8191519" imgH="981151" progId="Excel.Sheet.12">
                  <p:embed/>
                </p:oleObj>
              </mc:Choice>
              <mc:Fallback>
                <p:oleObj name="Worksheet" r:id="rId5" imgW="8191519" imgH="981151" progId="Excel.Sheet.12">
                  <p:embed/>
                  <p:pic>
                    <p:nvPicPr>
                      <p:cNvPr id="0" name="Picture 18" descr="SpecialTabl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5276850"/>
                        <a:ext cx="8183563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72717</TotalTime>
  <Words>51</Words>
  <Application>Microsoft Office PowerPoint</Application>
  <PresentationFormat>Letter Paper (8.5x11 in)</PresentationFormat>
  <Paragraphs>10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#Geo Top 10 Hospital NIAD Market Performance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1885</cp:revision>
  <cp:lastPrinted>2003-08-22T16:32:12Z</cp:lastPrinted>
  <dcterms:created xsi:type="dcterms:W3CDTF">2001-06-20T12:40:14Z</dcterms:created>
  <dcterms:modified xsi:type="dcterms:W3CDTF">2017-01-18T07:57:39Z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