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524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864"/>
          <c:y val="1.4843512208033241E-2"/>
          <c:w val="0.41063453747397033"/>
          <c:h val="0.3355864607833289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8.6378200000000002E-2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0.23899700000000626</c:v>
                </c:pt>
                <c:pt idx="2">
                  <c:v>0.24218600000000001</c:v>
                </c:pt>
                <c:pt idx="3">
                  <c:v>0.23999300000000584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0.11550900000000018</c:v>
                </c:pt>
                <c:pt idx="1">
                  <c:v>0.12434400000000002</c:v>
                </c:pt>
                <c:pt idx="2">
                  <c:v>0.1115980000000002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5.4703300000000524E-2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3.7625500000000242E-2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0.21041400000000679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0.20244400000000601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6.1114600000000324E-2</c:v>
                </c:pt>
                <c:pt idx="1">
                  <c:v>6.997150000000002E-2</c:v>
                </c:pt>
                <c:pt idx="2">
                  <c:v>6.9197800000000434E-2</c:v>
                </c:pt>
                <c:pt idx="3">
                  <c:v>6.7092600000003694E-2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84544"/>
        <c:axId val="32662656"/>
      </c:lineChart>
      <c:catAx>
        <c:axId val="74284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42845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5584718576844762E-3"/>
          <c:y val="0.94845301155537465"/>
          <c:w val="0.98477060367456182"/>
          <c:h val="3.8559975457614949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6"/>
          <c:w val="0.82104037763402904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1.7001320000000004</c:v>
                </c:pt>
                <c:pt idx="2">
                  <c:v>1.2989199999999999</c:v>
                </c:pt>
                <c:pt idx="3">
                  <c:v>1.9653199999999995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1.9154519999999995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9753216"/>
        <c:axId val="70263360"/>
      </c:barChart>
      <c:catAx>
        <c:axId val="797532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 baseline="0"/>
            </a:pPr>
            <a:endParaRPr lang="en-US"/>
          </a:p>
        </c:txPr>
        <c:crossAx val="70263360"/>
        <c:crosses val="autoZero"/>
        <c:auto val="1"/>
        <c:lblAlgn val="ctr"/>
        <c:lblOffset val="100"/>
        <c:noMultiLvlLbl val="0"/>
      </c:catAx>
      <c:valAx>
        <c:axId val="7026336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5008E-4"/>
              <c:y val="0.1698097445941089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975321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76656472163623457"/>
          <c:y val="1.5228426395939456E-2"/>
          <c:w val="0.21634350428471935"/>
          <c:h val="0.15071665534194459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413"/>
          <c:h val="0.650489888586703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Rolling3Mth00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Baraclude</c:v>
                </c:pt>
                <c:pt idx="1">
                  <c:v>Hepsera</c:v>
                </c:pt>
                <c:pt idx="2">
                  <c:v>Heptodin</c:v>
                </c:pt>
                <c:pt idx="3">
                  <c:v>Run Zhong</c:v>
                </c:pt>
                <c:pt idx="4">
                  <c:v>Sebivo</c:v>
                </c:pt>
                <c:pt idx="5">
                  <c:v>Other Entecavir</c:v>
                </c:pt>
              </c:strCache>
            </c:strRef>
          </c:cat>
          <c:val>
            <c:numRef>
              <c:f>Sheet1!$B$2:$G$2</c:f>
              <c:numCache>
                <c:formatCode>#,##0.00000</c:formatCode>
                <c:ptCount val="6"/>
                <c:pt idx="0">
                  <c:v>9.5724900000001764E-2</c:v>
                </c:pt>
                <c:pt idx="1">
                  <c:v>0.12093000000000002</c:v>
                </c:pt>
                <c:pt idx="2">
                  <c:v>7.1476700000000004E-2</c:v>
                </c:pt>
                <c:pt idx="3">
                  <c:v>0.19370999999999999</c:v>
                </c:pt>
                <c:pt idx="4">
                  <c:v>0.23050799999999999</c:v>
                </c:pt>
                <c:pt idx="5" formatCode="General">
                  <c:v>0.13190900000000041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865408"/>
        <c:axId val="70266240"/>
      </c:barChart>
      <c:catAx>
        <c:axId val="78865408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0"/>
          <a:lstStyle/>
          <a:p>
            <a:pPr>
              <a:defRPr sz="700" b="0"/>
            </a:pPr>
            <a:endParaRPr lang="en-US"/>
          </a:p>
        </c:txPr>
        <c:crossAx val="70266240"/>
        <c:crosses val="autoZero"/>
        <c:auto val="1"/>
        <c:lblAlgn val="ctr"/>
        <c:lblOffset val="100"/>
        <c:noMultiLvlLbl val="0"/>
      </c:catAx>
      <c:valAx>
        <c:axId val="702662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88654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476144552437608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0.447299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0.67682100000003298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0.55136699999997807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0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5664"/>
        <c:axId val="32165248"/>
      </c:lineChart>
      <c:catAx>
        <c:axId val="7582566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165248"/>
        <c:crosses val="autoZero"/>
        <c:auto val="1"/>
        <c:lblAlgn val="ctr"/>
        <c:lblOffset val="0"/>
        <c:noMultiLvlLbl val="0"/>
      </c:catAx>
      <c:valAx>
        <c:axId val="321652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825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453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 descr="chart2,Primary Title,No Secondry Title"/>
          <p:cNvGraphicFramePr/>
          <p:nvPr/>
        </p:nvGraphicFramePr>
        <p:xfrm>
          <a:off x="328385" y="1367972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7275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544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Baraclude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3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ARV Market City Performance by Brand: #Geo</a:t>
            </a:r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0" name="Text Box 8" descr="lableintroduction"/>
          <p:cNvSpPr txBox="1">
            <a:spLocks noChangeArrowheads="1"/>
          </p:cNvSpPr>
          <p:nvPr/>
        </p:nvSpPr>
        <p:spPr bwMode="auto">
          <a:xfrm>
            <a:off x="482105" y="6450935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Text Box 8" descr="lableSTLY"/>
          <p:cNvSpPr txBox="1">
            <a:spLocks noChangeArrowheads="1"/>
          </p:cNvSpPr>
          <p:nvPr/>
        </p:nvSpPr>
        <p:spPr bwMode="auto">
          <a:xfrm>
            <a:off x="482105" y="62357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6" name="Chart 25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 descr="chart3,Primary Title,No Secondry Title"/>
          <p:cNvGraphicFramePr/>
          <p:nvPr/>
        </p:nvGraphicFramePr>
        <p:xfrm>
          <a:off x="379185" y="4044742"/>
          <a:ext cx="4351215" cy="1936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74338</TotalTime>
  <Words>78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ARV Market City Performance by Brand: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2152</cp:revision>
  <cp:lastPrinted>2003-08-22T16:32:12Z</cp:lastPrinted>
  <dcterms:created xsi:type="dcterms:W3CDTF">2001-06-20T12:40:14Z</dcterms:created>
  <dcterms:modified xsi:type="dcterms:W3CDTF">2017-01-18T07:57:40Z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