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99FF66"/>
    <a:srgbClr val="FF66FF"/>
    <a:srgbClr val="FF9900"/>
    <a:srgbClr val="B2B2B2"/>
    <a:srgbClr val="3366FF"/>
    <a:srgbClr val="009999"/>
    <a:srgbClr val="99CCFF"/>
    <a:srgbClr val="CC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 varScale="1">
        <p:scale>
          <a:sx n="78" d="100"/>
          <a:sy n="78" d="100"/>
        </p:scale>
        <p:origin x="-1434" y="-8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8799520626476964"/>
          <c:y val="1.4843512208033241E-2"/>
          <c:w val="0.39614177748966239"/>
          <c:h val="0.33558646078332904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Monopril</c:v>
                </c:pt>
              </c:strCache>
            </c:strRef>
          </c:tx>
          <c:spPr>
            <a:ln w="12700">
              <a:solidFill>
                <a:srgbClr val="00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CCFF"/>
              </a:solidFill>
              <a:ln>
                <a:solidFill>
                  <a:srgbClr val="00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Sheet1!$B$2:$G$2</c:f>
              <c:numCache>
                <c:formatCode>#,##0.00</c:formatCode>
                <c:ptCount val="6"/>
                <c:pt idx="0">
                  <c:v>8.3981300000000064E-2</c:v>
                </c:pt>
                <c:pt idx="1">
                  <c:v>8.6378199999999988E-2</c:v>
                </c:pt>
                <c:pt idx="2">
                  <c:v>8.8163200000000025E-2</c:v>
                </c:pt>
                <c:pt idx="3">
                  <c:v>8.5977200000000004E-2</c:v>
                </c:pt>
                <c:pt idx="4">
                  <c:v>8.9640000000000247E-2</c:v>
                </c:pt>
                <c:pt idx="5">
                  <c:v>0.1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Acertil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0C0C0"/>
              </a:solidFill>
              <a:ln>
                <a:solidFill>
                  <a:srgbClr val="C0C0C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Sheet1!$B$3:$G$3</c:f>
              <c:numCache>
                <c:formatCode>#,##0.00</c:formatCode>
                <c:ptCount val="6"/>
                <c:pt idx="0">
                  <c:v>0.24247199999999999</c:v>
                </c:pt>
                <c:pt idx="1">
                  <c:v>0.23899700000000629</c:v>
                </c:pt>
                <c:pt idx="2">
                  <c:v>0.24218600000000001</c:v>
                </c:pt>
                <c:pt idx="3">
                  <c:v>0.23999300000000587</c:v>
                </c:pt>
                <c:pt idx="4">
                  <c:v>0.23036599999999999</c:v>
                </c:pt>
                <c:pt idx="5">
                  <c:v>0.2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Aprovel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FF99CC"/>
              </a:solidFill>
              <a:ln>
                <a:solidFill>
                  <a:srgbClr val="FF99CC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Sheet1!$B$4:$G$4</c:f>
              <c:numCache>
                <c:formatCode>#,##0.00</c:formatCode>
                <c:ptCount val="6"/>
                <c:pt idx="0">
                  <c:v>0.11550900000000018</c:v>
                </c:pt>
                <c:pt idx="1">
                  <c:v>0.12434400000000002</c:v>
                </c:pt>
                <c:pt idx="2">
                  <c:v>0.11159800000000021</c:v>
                </c:pt>
                <c:pt idx="3">
                  <c:v>0.13047300000000001</c:v>
                </c:pt>
                <c:pt idx="4">
                  <c:v>0.127168</c:v>
                </c:pt>
                <c:pt idx="5">
                  <c:v>0.30000000000000032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Cozaar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CCCFF"/>
              </a:solidFill>
              <a:ln>
                <a:solidFill>
                  <a:srgbClr val="CC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Sheet1!$B$5:$G$5</c:f>
              <c:numCache>
                <c:formatCode>#,##0.00</c:formatCode>
                <c:ptCount val="6"/>
                <c:pt idx="0">
                  <c:v>5.4703300000000933E-2</c:v>
                </c:pt>
                <c:pt idx="1">
                  <c:v>5.9155300000000022E-2</c:v>
                </c:pt>
                <c:pt idx="2">
                  <c:v>4.5798200000000934E-2</c:v>
                </c:pt>
                <c:pt idx="3">
                  <c:v>4.1993800000000012E-2</c:v>
                </c:pt>
                <c:pt idx="4">
                  <c:v>3.7625500000000256E-2</c:v>
                </c:pt>
                <c:pt idx="5">
                  <c:v>0.4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Diovan</c:v>
                </c:pt>
              </c:strCache>
            </c:strRef>
          </c:tx>
          <c:spPr>
            <a:ln w="12700">
              <a:solidFill>
                <a:srgbClr val="00B050"/>
              </a:solidFill>
            </a:ln>
          </c:spPr>
          <c:marker>
            <c:symbol val="diamond"/>
            <c:size val="7"/>
            <c:spPr>
              <a:solidFill>
                <a:srgbClr val="17B65F"/>
              </a:solidFill>
              <a:ln>
                <a:solidFill>
                  <a:srgbClr val="17B65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Sheet1!$B$6:$G$6</c:f>
              <c:numCache>
                <c:formatCode>#,##0.00</c:formatCode>
                <c:ptCount val="6"/>
                <c:pt idx="0">
                  <c:v>0.20206600000000041</c:v>
                </c:pt>
                <c:pt idx="1">
                  <c:v>0.20514800000000041</c:v>
                </c:pt>
                <c:pt idx="2">
                  <c:v>0.21041400000000682</c:v>
                </c:pt>
                <c:pt idx="3">
                  <c:v>0.23202600000000001</c:v>
                </c:pt>
                <c:pt idx="4">
                  <c:v>0.24083199999999999</c:v>
                </c:pt>
                <c:pt idx="5">
                  <c:v>0.5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Lotensin</c:v>
                </c:pt>
              </c:strCache>
            </c:strRef>
          </c:tx>
          <c:spPr>
            <a:ln w="12700">
              <a:solidFill>
                <a:srgbClr val="FFC000"/>
              </a:solidFill>
            </a:ln>
          </c:spPr>
          <c:marker>
            <c:symbol val="diamond"/>
            <c:size val="7"/>
            <c:spPr>
              <a:solidFill>
                <a:srgbClr val="FF9900"/>
              </a:solidFill>
              <a:ln>
                <a:solidFill>
                  <a:srgbClr val="FF990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0.24015300000000001</c:v>
                </c:pt>
                <c:pt idx="1">
                  <c:v>0.21600600000000394</c:v>
                </c:pt>
                <c:pt idx="2">
                  <c:v>0.23264299999999999</c:v>
                </c:pt>
                <c:pt idx="3">
                  <c:v>0.20244400000000604</c:v>
                </c:pt>
                <c:pt idx="4">
                  <c:v>0.20835200000000001</c:v>
                </c:pt>
                <c:pt idx="5" formatCode="#,##0.00">
                  <c:v>0.60000000000000064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Micardis</c:v>
                </c:pt>
              </c:strCache>
            </c:strRef>
          </c:tx>
          <c:spPr>
            <a:ln w="12700">
              <a:solidFill>
                <a:srgbClr val="FFCC99"/>
              </a:solidFill>
            </a:ln>
          </c:spPr>
          <c:marker>
            <c:symbol val="diamond"/>
            <c:size val="7"/>
            <c:spPr>
              <a:solidFill>
                <a:srgbClr val="FFCC99"/>
              </a:solidFill>
              <a:ln>
                <a:solidFill>
                  <a:srgbClr val="FFCC99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Sheet1!$B$8:$G$8</c:f>
              <c:numCache>
                <c:formatCode>General</c:formatCode>
                <c:ptCount val="6"/>
                <c:pt idx="0">
                  <c:v>6.1114600000000512E-2</c:v>
                </c:pt>
                <c:pt idx="1">
                  <c:v>6.997150000000002E-2</c:v>
                </c:pt>
                <c:pt idx="2">
                  <c:v>6.9197800000000503E-2</c:v>
                </c:pt>
                <c:pt idx="3">
                  <c:v>6.7092600000003791E-2</c:v>
                </c:pt>
                <c:pt idx="4">
                  <c:v>6.6015700000000024E-2</c:v>
                </c:pt>
                <c:pt idx="5" formatCode="#,##0.00">
                  <c:v>0.70000000000000062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825664"/>
        <c:axId val="32663232"/>
      </c:lineChart>
      <c:catAx>
        <c:axId val="75825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Market Share 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7582566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5942030804750765E-2"/>
          <c:y val="0.94845301155537465"/>
          <c:w val="0.98405796919522781"/>
          <c:h val="3.8559975457614991E-2"/>
        </c:manualLayout>
      </c:layout>
      <c:overlay val="1"/>
      <c:txPr>
        <a:bodyPr/>
        <a:lstStyle/>
        <a:p>
          <a:pPr>
            <a:defRPr sz="750"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365860414935339"/>
          <c:y val="0.19330988448778941"/>
          <c:w val="0.82104037763402826"/>
          <c:h val="0.534116471481673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Hypertension Market</c:v>
                </c:pt>
              </c:strCache>
            </c:strRef>
          </c:tx>
          <c:spPr>
            <a:solidFill>
              <a:srgbClr val="4E71D1"/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Sheet1!$B$2:$G$2</c:f>
              <c:numCache>
                <c:formatCode>#,##0</c:formatCode>
                <c:ptCount val="6"/>
                <c:pt idx="0">
                  <c:v>3310.4</c:v>
                </c:pt>
                <c:pt idx="1">
                  <c:v>3702.51</c:v>
                </c:pt>
                <c:pt idx="2">
                  <c:v>3755.54</c:v>
                </c:pt>
                <c:pt idx="3">
                  <c:v>3877.24</c:v>
                </c:pt>
                <c:pt idx="4">
                  <c:v>3663.21</c:v>
                </c:pt>
                <c:pt idx="5">
                  <c:v>3856.18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Monopril</c:v>
                </c:pt>
              </c:strCache>
            </c:strRef>
          </c:tx>
          <c:spPr>
            <a:solidFill>
              <a:srgbClr val="00CCFF"/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Sheet1!$B$3:$G$3</c:f>
              <c:numCache>
                <c:formatCode>#,##0</c:formatCode>
                <c:ptCount val="6"/>
                <c:pt idx="0">
                  <c:v>278.012</c:v>
                </c:pt>
                <c:pt idx="1">
                  <c:v>319.81599999999969</c:v>
                </c:pt>
                <c:pt idx="2">
                  <c:v>331.1</c:v>
                </c:pt>
                <c:pt idx="3">
                  <c:v>333.35399999999993</c:v>
                </c:pt>
                <c:pt idx="4">
                  <c:v>328.37</c:v>
                </c:pt>
                <c:pt idx="5">
                  <c:v>331.94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9755776"/>
        <c:axId val="32664960"/>
      </c:barChart>
      <c:catAx>
        <c:axId val="797557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 vert="horz"/>
          <a:lstStyle/>
          <a:p>
            <a:pPr>
              <a:defRPr sz="700" b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="1" i="0" baseline="0" dirty="0" smtClean="0"/>
                  <a:t>Units in 000 (UNIT)</a:t>
                </a:r>
                <a:endParaRPr lang="en-US" sz="800" b="1" i="0" baseline="0" dirty="0"/>
              </a:p>
            </c:rich>
          </c:tx>
          <c:layout>
            <c:manualLayout>
              <c:xMode val="edge"/>
              <c:yMode val="edge"/>
              <c:x val="6.4948741500375105E-3"/>
              <c:y val="0.16980974459410891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79755776"/>
        <c:crosses val="autoZero"/>
        <c:crossBetween val="between"/>
      </c:valAx>
    </c:plotArea>
    <c:legend>
      <c:legendPos val="tr"/>
      <c:layout/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15828532290391"/>
          <c:y val="7.5805754942839434E-2"/>
          <c:w val="0.83329822236743956"/>
          <c:h val="0.609141294981538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Rolling3Mth00</c:v>
                </c:pt>
              </c:strCache>
            </c:strRef>
          </c:tx>
          <c:spPr>
            <a:solidFill>
              <a:srgbClr val="4E71D1"/>
            </a:solidFill>
          </c:spPr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Glucophage</c:v>
                </c:pt>
                <c:pt idx="1">
                  <c:v>Novonom</c:v>
                </c:pt>
                <c:pt idx="2">
                  <c:v>Glucobay</c:v>
                </c:pt>
                <c:pt idx="3">
                  <c:v>Cozaar</c:v>
                </c:pt>
                <c:pt idx="4">
                  <c:v>Diovan</c:v>
                </c:pt>
                <c:pt idx="5">
                  <c:v>Lotensin</c:v>
                </c:pt>
                <c:pt idx="6">
                  <c:v>Micardis</c:v>
                </c:pt>
              </c:strCache>
            </c:strRef>
          </c:cat>
          <c:val>
            <c:numRef>
              <c:f>Sheet1!$B$2:$H$2</c:f>
              <c:numCache>
                <c:formatCode>#,##0.00000</c:formatCode>
                <c:ptCount val="7"/>
                <c:pt idx="0">
                  <c:v>-0.129054</c:v>
                </c:pt>
                <c:pt idx="1">
                  <c:v>-0.15544400000000747</c:v>
                </c:pt>
                <c:pt idx="2">
                  <c:v>7.9482400000003103E-2</c:v>
                </c:pt>
                <c:pt idx="3">
                  <c:v>4.7991300000000021E-2</c:v>
                </c:pt>
                <c:pt idx="4">
                  <c:v>0.201321</c:v>
                </c:pt>
                <c:pt idx="5" formatCode="General">
                  <c:v>-3.5420500000000001E-2</c:v>
                </c:pt>
                <c:pt idx="6" formatCode="General">
                  <c:v>0.110806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754240"/>
        <c:axId val="72893568"/>
      </c:barChart>
      <c:catAx>
        <c:axId val="79754240"/>
        <c:scaling>
          <c:orientation val="minMax"/>
        </c:scaling>
        <c:delete val="0"/>
        <c:axPos val="b"/>
        <c:numFmt formatCode="General" sourceLinked="0"/>
        <c:majorTickMark val="in"/>
        <c:minorTickMark val="none"/>
        <c:tickLblPos val="low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72893568"/>
        <c:crosses val="autoZero"/>
        <c:auto val="1"/>
        <c:lblAlgn val="ctr"/>
        <c:lblOffset val="100"/>
        <c:noMultiLvlLbl val="0"/>
      </c:catAx>
      <c:valAx>
        <c:axId val="7289356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SOG %</a:t>
                </a:r>
                <a:endParaRPr lang="en-US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975424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793878261589004"/>
          <c:y val="5.7476079788096733E-2"/>
          <c:w val="0.85055507484691051"/>
          <c:h val="0.6551511803750955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Hypertension Market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Monopril</c:v>
                </c:pt>
              </c:strCache>
            </c:strRef>
          </c:tx>
          <c:spPr>
            <a:ln w="12700">
              <a:solidFill>
                <a:srgbClr val="00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CCFF"/>
              </a:solidFill>
              <a:ln>
                <a:solidFill>
                  <a:srgbClr val="00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0.611066</c:v>
                </c:pt>
                <c:pt idx="1">
                  <c:v>0.51184600000000002</c:v>
                </c:pt>
                <c:pt idx="2">
                  <c:v>0.49352700000000038</c:v>
                </c:pt>
                <c:pt idx="3">
                  <c:v>0.38363600000000031</c:v>
                </c:pt>
                <c:pt idx="4">
                  <c:v>0.41816300000000001</c:v>
                </c:pt>
                <c:pt idx="5">
                  <c:v>0.1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Acertil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0C0C0"/>
              </a:solidFill>
              <a:ln>
                <a:solidFill>
                  <a:srgbClr val="C0C0C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2.5579400000000002E-2</c:v>
                </c:pt>
                <c:pt idx="1">
                  <c:v>0.24457100000000001</c:v>
                </c:pt>
                <c:pt idx="2">
                  <c:v>0.18565499999999999</c:v>
                </c:pt>
                <c:pt idx="3">
                  <c:v>0.29939500000000002</c:v>
                </c:pt>
                <c:pt idx="4">
                  <c:v>0.12378000000000022</c:v>
                </c:pt>
                <c:pt idx="5">
                  <c:v>0.2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Aprovel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FF99CC"/>
              </a:solidFill>
              <a:ln>
                <a:solidFill>
                  <a:srgbClr val="FF99CC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0.16146500000000041</c:v>
                </c:pt>
                <c:pt idx="1">
                  <c:v>0.40241400000000038</c:v>
                </c:pt>
                <c:pt idx="2">
                  <c:v>0.19328400000000001</c:v>
                </c:pt>
                <c:pt idx="3">
                  <c:v>0.44729899999999995</c:v>
                </c:pt>
                <c:pt idx="4">
                  <c:v>0.53778099999999951</c:v>
                </c:pt>
                <c:pt idx="5">
                  <c:v>0.30000000000000032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Cozaar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CCCFF"/>
              </a:solidFill>
              <a:ln>
                <a:solidFill>
                  <a:srgbClr val="CC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0.67682100000003398</c:v>
                </c:pt>
                <c:pt idx="1">
                  <c:v>0.67035000000001665</c:v>
                </c:pt>
                <c:pt idx="2">
                  <c:v>2.9842000000000011E-2</c:v>
                </c:pt>
                <c:pt idx="3">
                  <c:v>8.7729100000000004E-2</c:v>
                </c:pt>
                <c:pt idx="5">
                  <c:v>0.4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Diovan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17B65F"/>
              </a:solidFill>
              <a:ln>
                <a:solidFill>
                  <a:srgbClr val="17B65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0.48507300000000031</c:v>
                </c:pt>
                <c:pt idx="1">
                  <c:v>0.40650400000000031</c:v>
                </c:pt>
                <c:pt idx="2">
                  <c:v>0.46195800000000031</c:v>
                </c:pt>
                <c:pt idx="3">
                  <c:v>0.53488000000000002</c:v>
                </c:pt>
                <c:pt idx="4">
                  <c:v>0.72354799999999997</c:v>
                </c:pt>
                <c:pt idx="5">
                  <c:v>0.5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Lotensin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FF9900"/>
              </a:solidFill>
              <a:ln>
                <a:solidFill>
                  <a:srgbClr val="FF990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Sheet1!$B$8:$G$8</c:f>
              <c:numCache>
                <c:formatCode>General</c:formatCode>
                <c:ptCount val="6"/>
                <c:pt idx="0">
                  <c:v>0.69860299999999997</c:v>
                </c:pt>
                <c:pt idx="1">
                  <c:v>0.55136699999997729</c:v>
                </c:pt>
                <c:pt idx="2">
                  <c:v>0.58064400000000005</c:v>
                </c:pt>
                <c:pt idx="3">
                  <c:v>0.35274800000000001</c:v>
                </c:pt>
                <c:pt idx="4">
                  <c:v>0.45065300000000003</c:v>
                </c:pt>
                <c:pt idx="5">
                  <c:v>0.60000000000000064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Micardis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FFCC99"/>
              </a:solidFill>
              <a:ln>
                <a:solidFill>
                  <a:srgbClr val="FFCC99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Sheet1!$B$9:$G$9</c:f>
              <c:numCache>
                <c:formatCode>General</c:formatCode>
                <c:ptCount val="6"/>
                <c:pt idx="1">
                  <c:v>0.38718100000000188</c:v>
                </c:pt>
                <c:pt idx="2">
                  <c:v>0.44708600000000032</c:v>
                </c:pt>
                <c:pt idx="3">
                  <c:v>0.66937700000001465</c:v>
                </c:pt>
                <c:pt idx="4">
                  <c:v>0.257581</c:v>
                </c:pt>
                <c:pt idx="5">
                  <c:v>0.70000000000000062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827200"/>
        <c:axId val="72895872"/>
      </c:lineChart>
      <c:catAx>
        <c:axId val="75827200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72895872"/>
        <c:crosses val="autoZero"/>
        <c:auto val="1"/>
        <c:lblAlgn val="ctr"/>
        <c:lblOffset val="0"/>
        <c:noMultiLvlLbl val="0"/>
      </c:catAx>
      <c:valAx>
        <c:axId val="7289587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Growth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58272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294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5075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 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itle 1" descr="labelGeo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NIAD Market City Performance by Brand: #Geo </a:t>
            </a:r>
          </a:p>
        </p:txBody>
      </p:sp>
      <p:sp>
        <p:nvSpPr>
          <p:cNvPr id="18" name="Rectangle 84" descr="labelCAGR"/>
          <p:cNvSpPr>
            <a:spLocks noChangeArrowheads="1"/>
          </p:cNvSpPr>
          <p:nvPr/>
        </p:nvSpPr>
        <p:spPr bwMode="auto">
          <a:xfrm>
            <a:off x="1012240" y="1370920"/>
            <a:ext cx="2310714" cy="339725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45720" rIns="45720" anchor="ctr"/>
          <a:lstStyle/>
          <a:p>
            <a:pPr defTabSz="865188"/>
            <a:r>
              <a:rPr lang="en-US" altLang="zh-CN" sz="800" dirty="0">
                <a:ea typeface="宋体" pitchFamily="2" charset="-122"/>
              </a:rPr>
              <a:t>CAGR</a:t>
            </a:r>
            <a:r>
              <a:rPr lang="en-US" altLang="zh-CN" sz="800" dirty="0" smtClean="0">
                <a:ea typeface="宋体" pitchFamily="2" charset="-122"/>
              </a:rPr>
              <a:t>:#rolling3mths</a:t>
            </a:r>
            <a:endParaRPr lang="en-US" altLang="zh-CN" sz="800" dirty="0">
              <a:ea typeface="宋体" pitchFamily="2" charset="-122"/>
            </a:endParaRPr>
          </a:p>
          <a:p>
            <a:pPr defTabSz="865188"/>
            <a:r>
              <a:rPr lang="en-US" altLang="zh-CN" sz="800" dirty="0">
                <a:ea typeface="宋体" pitchFamily="2" charset="-122"/>
              </a:rPr>
              <a:t>Total Market</a:t>
            </a:r>
            <a:r>
              <a:rPr lang="en-US" altLang="zh-CN" sz="800" dirty="0" smtClean="0">
                <a:ea typeface="宋体" pitchFamily="2" charset="-122"/>
              </a:rPr>
              <a:t>: #value1%, </a:t>
            </a:r>
            <a:r>
              <a:rPr lang="en-US" altLang="zh-CN" sz="800" dirty="0" err="1" smtClean="0">
                <a:ea typeface="宋体" pitchFamily="2" charset="-122"/>
              </a:rPr>
              <a:t>Glucophage</a:t>
            </a:r>
            <a:r>
              <a:rPr lang="en-US" altLang="zh-CN" sz="800" dirty="0" smtClean="0">
                <a:ea typeface="宋体" pitchFamily="2" charset="-122"/>
              </a:rPr>
              <a:t>: #value2%</a:t>
            </a:r>
            <a:endParaRPr lang="en-US" altLang="zh-CN" sz="800" dirty="0">
              <a:ea typeface="宋体" pitchFamily="2" charset="-122"/>
            </a:endParaRPr>
          </a:p>
        </p:txBody>
      </p:sp>
      <p:sp>
        <p:nvSpPr>
          <p:cNvPr id="21" name="Rectangle 20" descr="labelproduct"/>
          <p:cNvSpPr/>
          <p:nvPr/>
        </p:nvSpPr>
        <p:spPr bwMode="auto">
          <a:xfrm>
            <a:off x="178276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#Category Trend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91661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Market Share Trend</a:t>
            </a: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368301" y="1346200"/>
            <a:ext cx="8542478" cy="24511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927725" y="3848101"/>
            <a:ext cx="2327275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Share of Growth Trend</a:t>
            </a: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368513" y="4064000"/>
            <a:ext cx="8534188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782763" y="3846069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Growth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Trend</a:t>
            </a:r>
          </a:p>
        </p:txBody>
      </p:sp>
      <p:sp>
        <p:nvSpPr>
          <p:cNvPr id="24" name="Title 1" descr="labelSubTitle"/>
          <p:cNvSpPr txBox="1">
            <a:spLocks/>
          </p:cNvSpPr>
          <p:nvPr/>
        </p:nvSpPr>
        <p:spPr bwMode="auto">
          <a:xfrm>
            <a:off x="463644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5" name="Text Box 8" descr="lableintroduction"/>
          <p:cNvSpPr txBox="1">
            <a:spLocks noChangeArrowheads="1"/>
          </p:cNvSpPr>
          <p:nvPr/>
        </p:nvSpPr>
        <p:spPr bwMode="auto">
          <a:xfrm>
            <a:off x="5075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Text Box 8" descr="lableSTLY"/>
          <p:cNvSpPr txBox="1">
            <a:spLocks noChangeArrowheads="1"/>
          </p:cNvSpPr>
          <p:nvPr/>
        </p:nvSpPr>
        <p:spPr bwMode="auto">
          <a:xfrm>
            <a:off x="507505" y="62330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9" name="Chart 18" descr="chart2,Primary Title,No Secondry Title"/>
          <p:cNvGraphicFramePr/>
          <p:nvPr/>
        </p:nvGraphicFramePr>
        <p:xfrm>
          <a:off x="228600" y="1367972"/>
          <a:ext cx="8762999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7" name="Chart 26" descr="chart1,Primary Title,No Secondry Title"/>
          <p:cNvGraphicFramePr/>
          <p:nvPr/>
        </p:nvGraphicFramePr>
        <p:xfrm>
          <a:off x="353785" y="1266372"/>
          <a:ext cx="4458285" cy="250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Chart 28" descr="chart4,Primary Title,No Secondry Title"/>
          <p:cNvGraphicFramePr/>
          <p:nvPr/>
        </p:nvGraphicFramePr>
        <p:xfrm>
          <a:off x="4760685" y="4040638"/>
          <a:ext cx="4102100" cy="1979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8" name="Chart 27" descr="chart3,Primary Title,No Secondry Title"/>
          <p:cNvGraphicFramePr/>
          <p:nvPr/>
        </p:nvGraphicFramePr>
        <p:xfrm>
          <a:off x="379185" y="4044742"/>
          <a:ext cx="4351215" cy="1987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74279</TotalTime>
  <Words>76</Words>
  <Application>Microsoft Office PowerPoint</Application>
  <PresentationFormat>Letter Paper (8.5x11 in)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NIAD Market City Performance by Brand: #Geo 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2091</cp:revision>
  <cp:lastPrinted>2003-08-22T16:32:12Z</cp:lastPrinted>
  <dcterms:created xsi:type="dcterms:W3CDTF">2001-06-20T12:40:14Z</dcterms:created>
  <dcterms:modified xsi:type="dcterms:W3CDTF">2017-01-18T07:57:44Z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