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524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799520626476875"/>
          <c:y val="1.4843512208033241E-2"/>
          <c:w val="0.41063453747397033"/>
          <c:h val="0.3355864607833288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#,##0.00</c:formatCode>
                <c:ptCount val="6"/>
                <c:pt idx="0">
                  <c:v>8.3981300000000064E-2</c:v>
                </c:pt>
                <c:pt idx="1">
                  <c:v>8.6378199999999988E-2</c:v>
                </c:pt>
                <c:pt idx="2">
                  <c:v>8.8163200000000025E-2</c:v>
                </c:pt>
                <c:pt idx="3">
                  <c:v>8.5977200000000004E-2</c:v>
                </c:pt>
                <c:pt idx="4">
                  <c:v>8.9640000000000247E-2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#,##0.00</c:formatCode>
                <c:ptCount val="6"/>
                <c:pt idx="0">
                  <c:v>0.24247199999999999</c:v>
                </c:pt>
                <c:pt idx="1">
                  <c:v>0.23899700000000623</c:v>
                </c:pt>
                <c:pt idx="2">
                  <c:v>0.24218600000000001</c:v>
                </c:pt>
                <c:pt idx="3">
                  <c:v>0.23999300000000581</c:v>
                </c:pt>
                <c:pt idx="4">
                  <c:v>0.23036599999999999</c:v>
                </c:pt>
                <c:pt idx="5">
                  <c:v>0.2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#,##0.00</c:formatCode>
                <c:ptCount val="6"/>
                <c:pt idx="0">
                  <c:v>0.11550900000000018</c:v>
                </c:pt>
                <c:pt idx="1">
                  <c:v>0.12434400000000002</c:v>
                </c:pt>
                <c:pt idx="2">
                  <c:v>0.11159800000000021</c:v>
                </c:pt>
                <c:pt idx="3">
                  <c:v>0.13047300000000001</c:v>
                </c:pt>
                <c:pt idx="4">
                  <c:v>0.127168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#,##0.00</c:formatCode>
                <c:ptCount val="6"/>
                <c:pt idx="0">
                  <c:v>5.4703300000000524E-2</c:v>
                </c:pt>
                <c:pt idx="1">
                  <c:v>5.9155300000000022E-2</c:v>
                </c:pt>
                <c:pt idx="2">
                  <c:v>4.5798200000000934E-2</c:v>
                </c:pt>
                <c:pt idx="3">
                  <c:v>4.1993800000000012E-2</c:v>
                </c:pt>
                <c:pt idx="4">
                  <c:v>3.7625500000000242E-2</c:v>
                </c:pt>
                <c:pt idx="5">
                  <c:v>0.4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Diovan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#,##0.00</c:formatCode>
                <c:ptCount val="6"/>
                <c:pt idx="0">
                  <c:v>0.20206600000000041</c:v>
                </c:pt>
                <c:pt idx="1">
                  <c:v>0.20514800000000041</c:v>
                </c:pt>
                <c:pt idx="2">
                  <c:v>0.21041400000000676</c:v>
                </c:pt>
                <c:pt idx="3">
                  <c:v>0.23202600000000001</c:v>
                </c:pt>
                <c:pt idx="4">
                  <c:v>0.24083199999999999</c:v>
                </c:pt>
                <c:pt idx="5">
                  <c:v>0.5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0.24015300000000001</c:v>
                </c:pt>
                <c:pt idx="1">
                  <c:v>0.21600600000000394</c:v>
                </c:pt>
                <c:pt idx="2">
                  <c:v>0.23264299999999999</c:v>
                </c:pt>
                <c:pt idx="3">
                  <c:v>0.20244400000000598</c:v>
                </c:pt>
                <c:pt idx="4">
                  <c:v>0.20835200000000001</c:v>
                </c:pt>
                <c:pt idx="5" formatCode="#,##0.00">
                  <c:v>0.60000000000000064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>
              <a:solidFill>
                <a:srgbClr val="FFCC99"/>
              </a:solidFill>
            </a:ln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6.1114600000000414E-2</c:v>
                </c:pt>
                <c:pt idx="1">
                  <c:v>6.997150000000002E-2</c:v>
                </c:pt>
                <c:pt idx="2">
                  <c:v>6.9197800000000503E-2</c:v>
                </c:pt>
                <c:pt idx="3">
                  <c:v>6.7092600000003721E-2</c:v>
                </c:pt>
                <c:pt idx="4">
                  <c:v>6.6015700000000024E-2</c:v>
                </c:pt>
                <c:pt idx="5" formatCode="#,##0.00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68448"/>
        <c:axId val="32662656"/>
      </c:lineChart>
      <c:catAx>
        <c:axId val="753684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 Share 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53684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0769903762031268E-3"/>
          <c:y val="0.94845301155537465"/>
          <c:w val="0.9832891221930592"/>
          <c:h val="3.8559975457614942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9330988448778941"/>
          <c:w val="0.82104037763402804"/>
          <c:h val="0.534116471481673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solidFill>
              <a:srgbClr val="4E71D1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</c:formatCode>
                <c:ptCount val="6"/>
                <c:pt idx="0">
                  <c:v>3310.4</c:v>
                </c:pt>
                <c:pt idx="1">
                  <c:v>3702.51</c:v>
                </c:pt>
                <c:pt idx="2">
                  <c:v>3755.54</c:v>
                </c:pt>
                <c:pt idx="3">
                  <c:v>3877.24</c:v>
                </c:pt>
                <c:pt idx="4">
                  <c:v>3663.21</c:v>
                </c:pt>
                <c:pt idx="5">
                  <c:v>3856.18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solidFill>
              <a:srgbClr val="00CCFF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</c:formatCode>
                <c:ptCount val="6"/>
                <c:pt idx="0">
                  <c:v>278.012</c:v>
                </c:pt>
                <c:pt idx="1">
                  <c:v>319.81599999999969</c:v>
                </c:pt>
                <c:pt idx="2">
                  <c:v>331.1</c:v>
                </c:pt>
                <c:pt idx="3">
                  <c:v>333.35399999999993</c:v>
                </c:pt>
                <c:pt idx="4">
                  <c:v>328.37</c:v>
                </c:pt>
                <c:pt idx="5">
                  <c:v>331.94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5366912"/>
        <c:axId val="32664384"/>
      </c:barChart>
      <c:catAx>
        <c:axId val="753669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Units in 000 (UNIT)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6.4948741500375105E-3"/>
              <c:y val="0.169809744594108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5366912"/>
        <c:crosses val="autoZero"/>
        <c:crossBetween val="between"/>
      </c:valAx>
    </c:plotArea>
    <c:legend>
      <c:legendPos val="tr"/>
      <c:layout/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15828532290391"/>
          <c:y val="7.5805754942839434E-2"/>
          <c:w val="0.83329822236743933"/>
          <c:h val="0.609141294981538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Rolling3Mth00</c:v>
                </c:pt>
              </c:strCache>
            </c:strRef>
          </c:tx>
          <c:spPr>
            <a:solidFill>
              <a:srgbClr val="4E71D1"/>
            </a:solidFill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Glucophage</c:v>
                </c:pt>
                <c:pt idx="1">
                  <c:v>Novonom</c:v>
                </c:pt>
                <c:pt idx="2">
                  <c:v>Glucobay</c:v>
                </c:pt>
                <c:pt idx="3">
                  <c:v>Cozaar</c:v>
                </c:pt>
                <c:pt idx="4">
                  <c:v>Diovan</c:v>
                </c:pt>
                <c:pt idx="5">
                  <c:v>Lotensin</c:v>
                </c:pt>
                <c:pt idx="6">
                  <c:v>Micardis</c:v>
                </c:pt>
              </c:strCache>
            </c:strRef>
          </c:cat>
          <c:val>
            <c:numRef>
              <c:f>Sheet1!$B$2:$H$2</c:f>
              <c:numCache>
                <c:formatCode>#,##0.00000</c:formatCode>
                <c:ptCount val="7"/>
                <c:pt idx="0">
                  <c:v>-0.129054</c:v>
                </c:pt>
                <c:pt idx="1">
                  <c:v>-0.15544400000000738</c:v>
                </c:pt>
                <c:pt idx="2">
                  <c:v>7.9482400000003048E-2</c:v>
                </c:pt>
                <c:pt idx="3">
                  <c:v>4.7991300000000021E-2</c:v>
                </c:pt>
                <c:pt idx="4">
                  <c:v>0.201321</c:v>
                </c:pt>
                <c:pt idx="5" formatCode="General">
                  <c:v>-3.5420500000000001E-2</c:v>
                </c:pt>
                <c:pt idx="6" formatCode="General">
                  <c:v>0.110806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032512"/>
        <c:axId val="72901760"/>
      </c:barChart>
      <c:catAx>
        <c:axId val="76032512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901760"/>
        <c:crosses val="autoZero"/>
        <c:auto val="1"/>
        <c:lblAlgn val="ctr"/>
        <c:lblOffset val="100"/>
        <c:noMultiLvlLbl val="0"/>
      </c:catAx>
      <c:valAx>
        <c:axId val="729017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60325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551511803750953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0.44729899999999995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0.67682100000003365</c:v>
                </c:pt>
                <c:pt idx="1">
                  <c:v>0.67035000000001665</c:v>
                </c:pt>
                <c:pt idx="2">
                  <c:v>2.9842000000000011E-2</c:v>
                </c:pt>
                <c:pt idx="3">
                  <c:v>8.7729100000000004E-2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0.55136699999997763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54240"/>
        <c:axId val="72904640"/>
      </c:lineChart>
      <c:catAx>
        <c:axId val="79754240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904640"/>
        <c:crosses val="autoZero"/>
        <c:auto val="1"/>
        <c:lblAlgn val="ctr"/>
        <c:lblOffset val="0"/>
        <c:noMultiLvlLbl val="0"/>
      </c:catAx>
      <c:valAx>
        <c:axId val="729046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754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549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1012240" y="137092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</a:t>
            </a:r>
            <a:r>
              <a:rPr lang="en-US" altLang="zh-CN" sz="800" dirty="0" err="1" smtClean="0">
                <a:ea typeface="宋体" pitchFamily="2" charset="-122"/>
              </a:rPr>
              <a:t>Onglyza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graphicFrame>
        <p:nvGraphicFramePr>
          <p:cNvPr id="19" name="Chart 18" descr="chart2,Primary Title,No Secondry Title"/>
          <p:cNvGraphicFramePr/>
          <p:nvPr/>
        </p:nvGraphicFramePr>
        <p:xfrm>
          <a:off x="328385" y="1367972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 descr="chart1,Primary Title,No Secondry Title"/>
          <p:cNvGraphicFramePr/>
          <p:nvPr/>
        </p:nvGraphicFramePr>
        <p:xfrm>
          <a:off x="353785" y="1266372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NIAD Market City Performance by Brand: #Geo </a:t>
            </a:r>
          </a:p>
        </p:txBody>
      </p:sp>
      <p:sp>
        <p:nvSpPr>
          <p:cNvPr id="21" name="Rectangle 20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927725" y="3848101"/>
            <a:ext cx="2327275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4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5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 Box 8" descr="lableSTLY"/>
          <p:cNvSpPr txBox="1">
            <a:spLocks noChangeArrowheads="1"/>
          </p:cNvSpPr>
          <p:nvPr/>
        </p:nvSpPr>
        <p:spPr bwMode="auto">
          <a:xfrm>
            <a:off x="5075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9" name="Chart 28" descr="chart4,Primary Title,No Secondry Title"/>
          <p:cNvGraphicFramePr/>
          <p:nvPr/>
        </p:nvGraphicFramePr>
        <p:xfrm>
          <a:off x="4760685" y="4040638"/>
          <a:ext cx="4102100" cy="197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 descr="chart3,Primary Title,No Secondry Title"/>
          <p:cNvGraphicFramePr/>
          <p:nvPr/>
        </p:nvGraphicFramePr>
        <p:xfrm>
          <a:off x="379185" y="4044742"/>
          <a:ext cx="4351215" cy="1987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74281</TotalTime>
  <Words>76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NIAD Market City Performance by Brand: #Geo 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2089</cp:revision>
  <cp:lastPrinted>2003-08-22T16:32:12Z</cp:lastPrinted>
  <dcterms:created xsi:type="dcterms:W3CDTF">2001-06-20T12:40:14Z</dcterms:created>
  <dcterms:modified xsi:type="dcterms:W3CDTF">2017-01-18T07:57:46Z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