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799520626476964"/>
          <c:y val="1.4843512208033241E-2"/>
          <c:w val="0.41063453747397033"/>
          <c:h val="0.335586460783329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#,##0.00</c:formatCode>
                <c:ptCount val="6"/>
                <c:pt idx="0">
                  <c:v>8.3981300000000064E-2</c:v>
                </c:pt>
                <c:pt idx="1">
                  <c:v>8.6378199999999988E-2</c:v>
                </c:pt>
                <c:pt idx="2">
                  <c:v>8.8163200000000025E-2</c:v>
                </c:pt>
                <c:pt idx="3">
                  <c:v>8.5977200000000004E-2</c:v>
                </c:pt>
                <c:pt idx="4">
                  <c:v>8.9640000000000247E-2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#,##0.00</c:formatCode>
                <c:ptCount val="6"/>
                <c:pt idx="0">
                  <c:v>0.24247199999999999</c:v>
                </c:pt>
                <c:pt idx="1">
                  <c:v>0.23899700000000629</c:v>
                </c:pt>
                <c:pt idx="2">
                  <c:v>0.24218600000000001</c:v>
                </c:pt>
                <c:pt idx="3">
                  <c:v>0.23999300000000587</c:v>
                </c:pt>
                <c:pt idx="4">
                  <c:v>0.23036599999999999</c:v>
                </c:pt>
                <c:pt idx="5">
                  <c:v>0.2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#,##0.00</c:formatCode>
                <c:ptCount val="6"/>
                <c:pt idx="0">
                  <c:v>0.11550900000000018</c:v>
                </c:pt>
                <c:pt idx="1">
                  <c:v>0.12434400000000002</c:v>
                </c:pt>
                <c:pt idx="2">
                  <c:v>0.11159800000000021</c:v>
                </c:pt>
                <c:pt idx="3">
                  <c:v>0.13047300000000001</c:v>
                </c:pt>
                <c:pt idx="4">
                  <c:v>0.127168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#,##0.00</c:formatCode>
                <c:ptCount val="6"/>
                <c:pt idx="0">
                  <c:v>5.4703300000000933E-2</c:v>
                </c:pt>
                <c:pt idx="1">
                  <c:v>5.9155300000000022E-2</c:v>
                </c:pt>
                <c:pt idx="2">
                  <c:v>4.5798200000000934E-2</c:v>
                </c:pt>
                <c:pt idx="3">
                  <c:v>4.1993800000000012E-2</c:v>
                </c:pt>
                <c:pt idx="4">
                  <c:v>3.7625500000000256E-2</c:v>
                </c:pt>
                <c:pt idx="5">
                  <c:v>0.4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Diovan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#,##0.00</c:formatCode>
                <c:ptCount val="6"/>
                <c:pt idx="0">
                  <c:v>0.20206600000000041</c:v>
                </c:pt>
                <c:pt idx="1">
                  <c:v>0.20514800000000041</c:v>
                </c:pt>
                <c:pt idx="2">
                  <c:v>0.21041400000000682</c:v>
                </c:pt>
                <c:pt idx="3">
                  <c:v>0.23202600000000001</c:v>
                </c:pt>
                <c:pt idx="4">
                  <c:v>0.24083199999999999</c:v>
                </c:pt>
                <c:pt idx="5">
                  <c:v>0.5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0.24015300000000001</c:v>
                </c:pt>
                <c:pt idx="1">
                  <c:v>0.21600600000000394</c:v>
                </c:pt>
                <c:pt idx="2">
                  <c:v>0.23264299999999999</c:v>
                </c:pt>
                <c:pt idx="3">
                  <c:v>0.20244400000000604</c:v>
                </c:pt>
                <c:pt idx="4">
                  <c:v>0.20835200000000001</c:v>
                </c:pt>
                <c:pt idx="5" formatCode="#,##0.00">
                  <c:v>0.60000000000000064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>
              <a:solidFill>
                <a:srgbClr val="FFCC99"/>
              </a:solidFill>
            </a:ln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6.1114600000000414E-2</c:v>
                </c:pt>
                <c:pt idx="1">
                  <c:v>6.997150000000002E-2</c:v>
                </c:pt>
                <c:pt idx="2">
                  <c:v>6.9197800000000503E-2</c:v>
                </c:pt>
                <c:pt idx="3">
                  <c:v>6.7092600000003721E-2</c:v>
                </c:pt>
                <c:pt idx="4">
                  <c:v>6.6015700000000024E-2</c:v>
                </c:pt>
                <c:pt idx="5" formatCode="#,##0.00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40320"/>
        <c:axId val="32662080"/>
      </c:lineChart>
      <c:catAx>
        <c:axId val="788403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 Share 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88403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5584718576845248E-3"/>
          <c:y val="0.94325820636060043"/>
          <c:w val="0.98921504811898509"/>
          <c:h val="3.8559975457614963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6"/>
          <c:w val="0.82104037763402749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1.4565599999999999</c:v>
                </c:pt>
                <c:pt idx="1">
                  <c:v>1.700132</c:v>
                </c:pt>
                <c:pt idx="2">
                  <c:v>1.2989199999999999</c:v>
                </c:pt>
                <c:pt idx="3">
                  <c:v>1.96532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1.9154519999999999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08667392"/>
        <c:axId val="32664384"/>
      </c:barChart>
      <c:catAx>
        <c:axId val="1086673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889E-4"/>
              <c:y val="0.16980974459410894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108667392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69534899630689984"/>
          <c:y val="2.0304568527918791E-2"/>
          <c:w val="0.28471060060090381"/>
          <c:h val="0.1296282825053009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279"/>
          <c:h val="0.64359845631921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Rolling3Mth00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ACEI</c:v>
                </c:pt>
                <c:pt idx="1">
                  <c:v>ARB</c:v>
                </c:pt>
                <c:pt idx="2">
                  <c:v>BB</c:v>
                </c:pt>
                <c:pt idx="3">
                  <c:v>CCB</c:v>
                </c:pt>
                <c:pt idx="4">
                  <c:v>Other Class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3.6863900000000692E-2</c:v>
                </c:pt>
                <c:pt idx="1">
                  <c:v>0.14834300000000294</c:v>
                </c:pt>
                <c:pt idx="2">
                  <c:v>0.194356</c:v>
                </c:pt>
                <c:pt idx="3">
                  <c:v>0.223689</c:v>
                </c:pt>
                <c:pt idx="4">
                  <c:v>0.39674800000000032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755776"/>
        <c:axId val="72933952"/>
      </c:barChart>
      <c:catAx>
        <c:axId val="79755776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0"/>
          <a:lstStyle/>
          <a:p>
            <a:pPr>
              <a:defRPr sz="700" b="0"/>
            </a:pPr>
            <a:endParaRPr lang="en-US"/>
          </a:p>
        </c:txPr>
        <c:crossAx val="72933952"/>
        <c:crosses val="autoZero"/>
        <c:auto val="1"/>
        <c:lblAlgn val="ctr"/>
        <c:lblOffset val="100"/>
        <c:noMultiLvlLbl val="0"/>
      </c:catAx>
      <c:valAx>
        <c:axId val="729339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7557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0.44729899999999995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0.67682100000003276</c:v>
                </c:pt>
                <c:pt idx="1">
                  <c:v>0.67035000000001665</c:v>
                </c:pt>
                <c:pt idx="2">
                  <c:v>2.9842000000000011E-2</c:v>
                </c:pt>
                <c:pt idx="3">
                  <c:v>8.7729100000000004E-2</c:v>
                </c:pt>
                <c:pt idx="4">
                  <c:v>0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0.55136699999997818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0</c:v>
                </c:pt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32896"/>
        <c:axId val="72936256"/>
      </c:lineChart>
      <c:catAx>
        <c:axId val="92432896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936256"/>
        <c:crosses val="autoZero"/>
        <c:auto val="1"/>
        <c:lblAlgn val="ctr"/>
        <c:lblOffset val="0"/>
        <c:noMultiLvlLbl val="0"/>
      </c:catAx>
      <c:valAx>
        <c:axId val="729362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92432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565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 descr="chart2,Primary Title,No Secondry Title"/>
          <p:cNvGraphicFramePr/>
          <p:nvPr/>
        </p:nvGraphicFramePr>
        <p:xfrm>
          <a:off x="328385" y="1367972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16168" y="3848101"/>
            <a:ext cx="2322576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6" name="Rectangle 84" descr="labelCAGR"/>
          <p:cNvSpPr>
            <a:spLocks noChangeArrowheads="1"/>
          </p:cNvSpPr>
          <p:nvPr/>
        </p:nvSpPr>
        <p:spPr bwMode="auto">
          <a:xfrm>
            <a:off x="11560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ACEs: #value2%, ARBs: #value3%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9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Hypertension Market City Performance by Class: #Geo</a:t>
            </a:r>
          </a:p>
        </p:txBody>
      </p:sp>
      <p:sp>
        <p:nvSpPr>
          <p:cNvPr id="18" name="Title 1" descr=" 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6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Text Box 8" descr="lableSTLY"/>
          <p:cNvSpPr txBox="1">
            <a:spLocks noChangeArrowheads="1"/>
          </p:cNvSpPr>
          <p:nvPr/>
        </p:nvSpPr>
        <p:spPr bwMode="auto">
          <a:xfrm>
            <a:off x="5075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 descr="chart3,Primary Title,No Secondry Title"/>
          <p:cNvGraphicFramePr/>
          <p:nvPr/>
        </p:nvGraphicFramePr>
        <p:xfrm>
          <a:off x="379185" y="4044742"/>
          <a:ext cx="4351215" cy="1999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74285</TotalTime>
  <Words>83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Hypertension Market City Performance by Class: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2109</cp:revision>
  <cp:lastPrinted>2003-08-22T16:32:12Z</cp:lastPrinted>
  <dcterms:created xsi:type="dcterms:W3CDTF">2001-06-20T12:40:14Z</dcterms:created>
  <dcterms:modified xsi:type="dcterms:W3CDTF">2017-01-18T07:57:53Z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