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FF66"/>
    <a:srgbClr val="FF66FF"/>
    <a:srgbClr val="FF9900"/>
    <a:srgbClr val="B2B2B2"/>
    <a:srgbClr val="3366FF"/>
    <a:srgbClr val="009999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8799520626476964"/>
          <c:y val="1.4843512208033241E-2"/>
          <c:w val="0.41063453747397033"/>
          <c:h val="0.3355864607833290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Monopril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#,##0.00</c:formatCode>
                <c:ptCount val="6"/>
                <c:pt idx="0">
                  <c:v>8.3981300000000064E-2</c:v>
                </c:pt>
                <c:pt idx="1">
                  <c:v>8.6378199999999988E-2</c:v>
                </c:pt>
                <c:pt idx="2">
                  <c:v>8.8163200000000025E-2</c:v>
                </c:pt>
                <c:pt idx="3">
                  <c:v>8.5977200000000004E-2</c:v>
                </c:pt>
                <c:pt idx="4">
                  <c:v>8.9640000000000247E-2</c:v>
                </c:pt>
                <c:pt idx="5">
                  <c:v>0.1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Acertil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#,##0.00</c:formatCode>
                <c:ptCount val="6"/>
                <c:pt idx="0">
                  <c:v>0.24247199999999999</c:v>
                </c:pt>
                <c:pt idx="1">
                  <c:v>0.23899700000000629</c:v>
                </c:pt>
                <c:pt idx="2">
                  <c:v>0.24218600000000001</c:v>
                </c:pt>
                <c:pt idx="3">
                  <c:v>0.23999300000000587</c:v>
                </c:pt>
                <c:pt idx="4">
                  <c:v>0.23036599999999999</c:v>
                </c:pt>
                <c:pt idx="5">
                  <c:v>0.2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Aprovel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#,##0.00</c:formatCode>
                <c:ptCount val="6"/>
                <c:pt idx="0">
                  <c:v>0.11550900000000018</c:v>
                </c:pt>
                <c:pt idx="1">
                  <c:v>0.12434400000000002</c:v>
                </c:pt>
                <c:pt idx="2">
                  <c:v>0.11159800000000021</c:v>
                </c:pt>
                <c:pt idx="3">
                  <c:v>0.13047300000000001</c:v>
                </c:pt>
                <c:pt idx="4">
                  <c:v>0.127168</c:v>
                </c:pt>
                <c:pt idx="5">
                  <c:v>0.30000000000000032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Cozaar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#,##0.00</c:formatCode>
                <c:ptCount val="6"/>
                <c:pt idx="0">
                  <c:v>5.4703300000000933E-2</c:v>
                </c:pt>
                <c:pt idx="1">
                  <c:v>5.9155300000000022E-2</c:v>
                </c:pt>
                <c:pt idx="2">
                  <c:v>4.5798200000000934E-2</c:v>
                </c:pt>
                <c:pt idx="3">
                  <c:v>4.1993800000000012E-2</c:v>
                </c:pt>
                <c:pt idx="4">
                  <c:v>3.7625500000000256E-2</c:v>
                </c:pt>
                <c:pt idx="5">
                  <c:v>0.4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Diovan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#,##0.00</c:formatCode>
                <c:ptCount val="6"/>
                <c:pt idx="0">
                  <c:v>0.20206600000000041</c:v>
                </c:pt>
                <c:pt idx="1">
                  <c:v>0.20514800000000041</c:v>
                </c:pt>
                <c:pt idx="2">
                  <c:v>0.21041400000000682</c:v>
                </c:pt>
                <c:pt idx="3">
                  <c:v>0.23202600000000001</c:v>
                </c:pt>
                <c:pt idx="4">
                  <c:v>0.24083199999999999</c:v>
                </c:pt>
                <c:pt idx="5">
                  <c:v>0.5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Lotensin</c:v>
                </c:pt>
              </c:strCache>
            </c:strRef>
          </c:tx>
          <c:spPr>
            <a:ln w="12700">
              <a:solidFill>
                <a:srgbClr val="FFC000"/>
              </a:solidFill>
            </a:ln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0.24015300000000001</c:v>
                </c:pt>
                <c:pt idx="1">
                  <c:v>0.21600600000000394</c:v>
                </c:pt>
                <c:pt idx="2">
                  <c:v>0.23264299999999999</c:v>
                </c:pt>
                <c:pt idx="3">
                  <c:v>0.20244400000000604</c:v>
                </c:pt>
                <c:pt idx="4">
                  <c:v>0.20835200000000001</c:v>
                </c:pt>
                <c:pt idx="5" formatCode="#,##0.00">
                  <c:v>0.60000000000000064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Micardis</c:v>
                </c:pt>
              </c:strCache>
            </c:strRef>
          </c:tx>
          <c:spPr>
            <a:ln w="12700">
              <a:solidFill>
                <a:srgbClr val="FFCC99"/>
              </a:solidFill>
            </a:ln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6.1114600000000414E-2</c:v>
                </c:pt>
                <c:pt idx="1">
                  <c:v>6.997150000000002E-2</c:v>
                </c:pt>
                <c:pt idx="2">
                  <c:v>6.9197800000000503E-2</c:v>
                </c:pt>
                <c:pt idx="3">
                  <c:v>6.7092600000003721E-2</c:v>
                </c:pt>
                <c:pt idx="4">
                  <c:v>6.6015700000000024E-2</c:v>
                </c:pt>
                <c:pt idx="5" formatCode="#,##0.00">
                  <c:v>0.70000000000000062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366912"/>
        <c:axId val="32662080"/>
      </c:lineChart>
      <c:catAx>
        <c:axId val="753669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Market Share 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536691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5584718576845248E-3"/>
          <c:y val="0.94325820636060043"/>
          <c:w val="0.98921504811898509"/>
          <c:h val="3.8559975457614963E-2"/>
        </c:manualLayout>
      </c:layout>
      <c:overlay val="1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65860414935339"/>
          <c:y val="0.16791318597865626"/>
          <c:w val="0.82104037763402749"/>
          <c:h val="0.55949718214157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ARV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Sheet1!$B$2:$M$2</c:f>
              <c:numCache>
                <c:formatCode>#,##0</c:formatCode>
                <c:ptCount val="12"/>
                <c:pt idx="0">
                  <c:v>10.799099</c:v>
                </c:pt>
                <c:pt idx="1">
                  <c:v>14.662201</c:v>
                </c:pt>
                <c:pt idx="2">
                  <c:v>10.305177</c:v>
                </c:pt>
                <c:pt idx="3">
                  <c:v>13.093074</c:v>
                </c:pt>
                <c:pt idx="4">
                  <c:v>14.990576000000004</c:v>
                </c:pt>
                <c:pt idx="5">
                  <c:v>17.102176</c:v>
                </c:pt>
                <c:pt idx="6">
                  <c:v>9.1124650000000003</c:v>
                </c:pt>
                <c:pt idx="7">
                  <c:v>14.791446000000002</c:v>
                </c:pt>
                <c:pt idx="8">
                  <c:v>15.837873999999999</c:v>
                </c:pt>
                <c:pt idx="9">
                  <c:v>14.068976000000001</c:v>
                </c:pt>
                <c:pt idx="10">
                  <c:v>15.108975999999998</c:v>
                </c:pt>
                <c:pt idx="11">
                  <c:v>17.209706999999689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Entecavir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Sheet1!$B$3:$M$3</c:f>
              <c:numCache>
                <c:formatCode>#,##0</c:formatCode>
                <c:ptCount val="12"/>
                <c:pt idx="0">
                  <c:v>1.4565599999999999</c:v>
                </c:pt>
                <c:pt idx="1">
                  <c:v>1.700132</c:v>
                </c:pt>
                <c:pt idx="2">
                  <c:v>1.2989199999999999</c:v>
                </c:pt>
                <c:pt idx="3">
                  <c:v>1.96532</c:v>
                </c:pt>
                <c:pt idx="4">
                  <c:v>1.854433</c:v>
                </c:pt>
                <c:pt idx="5">
                  <c:v>2.353764</c:v>
                </c:pt>
                <c:pt idx="6">
                  <c:v>1.2292139999999998</c:v>
                </c:pt>
                <c:pt idx="7">
                  <c:v>1.9154519999999999</c:v>
                </c:pt>
                <c:pt idx="8">
                  <c:v>2.062522</c:v>
                </c:pt>
                <c:pt idx="9">
                  <c:v>1.6814209999999998</c:v>
                </c:pt>
                <c:pt idx="10">
                  <c:v>1.849855</c:v>
                </c:pt>
                <c:pt idx="11">
                  <c:v>2.3480030000000003</c:v>
                </c:pt>
              </c:numCache>
            </c:numRef>
          </c:val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Entecavir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Sheet1!$B$4:$M$4</c:f>
              <c:numCache>
                <c:formatCode>#,##0</c:formatCode>
                <c:ptCount val="12"/>
                <c:pt idx="0">
                  <c:v>10.799099</c:v>
                </c:pt>
                <c:pt idx="1">
                  <c:v>14.662201</c:v>
                </c:pt>
                <c:pt idx="2">
                  <c:v>10.305177</c:v>
                </c:pt>
                <c:pt idx="3">
                  <c:v>13.093074</c:v>
                </c:pt>
                <c:pt idx="4">
                  <c:v>14.990576000000004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4284544"/>
        <c:axId val="32664384"/>
      </c:barChart>
      <c:catAx>
        <c:axId val="742845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 vert="horz"/>
          <a:lstStyle/>
          <a:p>
            <a:pPr>
              <a:defRPr sz="700" b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="1" i="0" baseline="0" dirty="0" smtClean="0"/>
                  <a:t>Value (in #Currency# bn.)</a:t>
                </a:r>
                <a:endParaRPr lang="en-US" sz="800" b="1" i="0" baseline="0" dirty="0"/>
              </a:p>
            </c:rich>
          </c:tx>
          <c:layout>
            <c:manualLayout>
              <c:xMode val="edge"/>
              <c:yMode val="edge"/>
              <c:x val="7.9761612368884889E-4"/>
              <c:y val="0.16980974459410894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4284544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69534899630689984"/>
          <c:y val="2.0304568527918791E-2"/>
          <c:w val="0.28471060060090381"/>
          <c:h val="0.12962828250530098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3806343092844"/>
          <c:y val="7.5805754942839434E-2"/>
          <c:w val="0.81781843446042279"/>
          <c:h val="0.643598456319213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Rolling3Mth00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ACEI</c:v>
                </c:pt>
                <c:pt idx="1">
                  <c:v>ARB</c:v>
                </c:pt>
                <c:pt idx="2">
                  <c:v>BB</c:v>
                </c:pt>
                <c:pt idx="3">
                  <c:v>CCB</c:v>
                </c:pt>
                <c:pt idx="4">
                  <c:v>Other Class</c:v>
                </c:pt>
              </c:strCache>
            </c:strRef>
          </c:cat>
          <c:val>
            <c:numRef>
              <c:f>Sheet1!$B$2:$F$2</c:f>
              <c:numCache>
                <c:formatCode>#,##0.00000</c:formatCode>
                <c:ptCount val="5"/>
                <c:pt idx="0">
                  <c:v>3.6863900000000692E-2</c:v>
                </c:pt>
                <c:pt idx="1">
                  <c:v>0.14834300000000294</c:v>
                </c:pt>
                <c:pt idx="2">
                  <c:v>0.194356</c:v>
                </c:pt>
                <c:pt idx="3">
                  <c:v>0.223689</c:v>
                </c:pt>
                <c:pt idx="4">
                  <c:v>0.39674800000000032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756800"/>
        <c:axId val="72909376"/>
      </c:barChart>
      <c:catAx>
        <c:axId val="79756800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low"/>
        <c:txPr>
          <a:bodyPr rot="0"/>
          <a:lstStyle/>
          <a:p>
            <a:pPr>
              <a:defRPr sz="700" b="0"/>
            </a:pPr>
            <a:endParaRPr lang="en-US"/>
          </a:p>
        </c:txPr>
        <c:crossAx val="72909376"/>
        <c:crosses val="autoZero"/>
        <c:auto val="1"/>
        <c:lblAlgn val="ctr"/>
        <c:lblOffset val="100"/>
        <c:noMultiLvlLbl val="0"/>
      </c:catAx>
      <c:valAx>
        <c:axId val="7290937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SOG</a:t>
                </a:r>
                <a:r>
                  <a:rPr lang="en-US" sz="800" baseline="0" dirty="0" smtClean="0"/>
                  <a:t> %</a:t>
                </a:r>
                <a:endParaRPr lang="en-US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975680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793878261589004"/>
          <c:y val="5.7476079788096733E-2"/>
          <c:w val="0.85055507484691051"/>
          <c:h val="0.6566765771122976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Hypertension Market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Monopril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0.611066</c:v>
                </c:pt>
                <c:pt idx="1">
                  <c:v>0.51184600000000002</c:v>
                </c:pt>
                <c:pt idx="2">
                  <c:v>0.49352700000000038</c:v>
                </c:pt>
                <c:pt idx="3">
                  <c:v>0.38363600000000031</c:v>
                </c:pt>
                <c:pt idx="4">
                  <c:v>0.41816300000000001</c:v>
                </c:pt>
                <c:pt idx="5">
                  <c:v>0.1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Acertil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2.5579400000000002E-2</c:v>
                </c:pt>
                <c:pt idx="1">
                  <c:v>0.24457100000000001</c:v>
                </c:pt>
                <c:pt idx="2">
                  <c:v>0.18565499999999999</c:v>
                </c:pt>
                <c:pt idx="3">
                  <c:v>0.29939500000000002</c:v>
                </c:pt>
                <c:pt idx="4">
                  <c:v>0.12378000000000022</c:v>
                </c:pt>
                <c:pt idx="5">
                  <c:v>0.2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Aprovel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0.16146500000000041</c:v>
                </c:pt>
                <c:pt idx="1">
                  <c:v>0.40241400000000038</c:v>
                </c:pt>
                <c:pt idx="2">
                  <c:v>0.19328400000000001</c:v>
                </c:pt>
                <c:pt idx="3">
                  <c:v>0.44729899999999995</c:v>
                </c:pt>
                <c:pt idx="4">
                  <c:v>0.53778099999999951</c:v>
                </c:pt>
                <c:pt idx="5">
                  <c:v>0.30000000000000032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Cozaar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0.67682100000003276</c:v>
                </c:pt>
                <c:pt idx="1">
                  <c:v>0.67035000000001665</c:v>
                </c:pt>
                <c:pt idx="2">
                  <c:v>2.9842000000000011E-2</c:v>
                </c:pt>
                <c:pt idx="3">
                  <c:v>8.7729100000000004E-2</c:v>
                </c:pt>
                <c:pt idx="4">
                  <c:v>0</c:v>
                </c:pt>
                <c:pt idx="5">
                  <c:v>0.4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Diovan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0.48507300000000031</c:v>
                </c:pt>
                <c:pt idx="1">
                  <c:v>0.40650400000000031</c:v>
                </c:pt>
                <c:pt idx="2">
                  <c:v>0.46195800000000031</c:v>
                </c:pt>
                <c:pt idx="3">
                  <c:v>0.53488000000000002</c:v>
                </c:pt>
                <c:pt idx="4">
                  <c:v>0.72354799999999997</c:v>
                </c:pt>
                <c:pt idx="5">
                  <c:v>0.5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Lotensin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0.69860299999999997</c:v>
                </c:pt>
                <c:pt idx="1">
                  <c:v>0.55136699999997818</c:v>
                </c:pt>
                <c:pt idx="2">
                  <c:v>0.58064400000000005</c:v>
                </c:pt>
                <c:pt idx="3">
                  <c:v>0.35274800000000001</c:v>
                </c:pt>
                <c:pt idx="4">
                  <c:v>0.45065300000000003</c:v>
                </c:pt>
                <c:pt idx="5">
                  <c:v>0.60000000000000064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Micardis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Sheet1!$B$9:$G$9</c:f>
              <c:numCache>
                <c:formatCode>General</c:formatCode>
                <c:ptCount val="6"/>
                <c:pt idx="0">
                  <c:v>0</c:v>
                </c:pt>
                <c:pt idx="1">
                  <c:v>0.38718100000000188</c:v>
                </c:pt>
                <c:pt idx="2">
                  <c:v>0.44708600000000032</c:v>
                </c:pt>
                <c:pt idx="3">
                  <c:v>0.66937700000001465</c:v>
                </c:pt>
                <c:pt idx="4">
                  <c:v>0.257581</c:v>
                </c:pt>
                <c:pt idx="5">
                  <c:v>0.70000000000000062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826688"/>
        <c:axId val="72911680"/>
      </c:lineChart>
      <c:catAx>
        <c:axId val="75826688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72911680"/>
        <c:crosses val="autoZero"/>
        <c:auto val="1"/>
        <c:lblAlgn val="ctr"/>
        <c:lblOffset val="0"/>
        <c:noMultiLvlLbl val="0"/>
      </c:catAx>
      <c:valAx>
        <c:axId val="729116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Growth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5826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4685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 descr="chart2,Primary Title,No Secondry Title"/>
          <p:cNvGraphicFramePr/>
          <p:nvPr/>
        </p:nvGraphicFramePr>
        <p:xfrm>
          <a:off x="328385" y="1367972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5075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 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4511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7" name="Rectangle 16" descr="labelproduct"/>
          <p:cNvSpPr/>
          <p:nvPr/>
        </p:nvSpPr>
        <p:spPr bwMode="auto">
          <a:xfrm>
            <a:off x="178276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#Category Trend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91661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Market Share Trend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82763" y="3846069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Growth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Trend</a:t>
            </a: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368513" y="40640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916168" y="3848101"/>
            <a:ext cx="2322576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Share of Growth Trend</a:t>
            </a:r>
          </a:p>
        </p:txBody>
      </p:sp>
      <p:sp>
        <p:nvSpPr>
          <p:cNvPr id="16" name="Rectangle 84" descr="labelCAGR"/>
          <p:cNvSpPr>
            <a:spLocks noChangeArrowheads="1"/>
          </p:cNvSpPr>
          <p:nvPr/>
        </p:nvSpPr>
        <p:spPr bwMode="auto">
          <a:xfrm>
            <a:off x="1156044" y="1377760"/>
            <a:ext cx="2310714" cy="339725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45720" rIns="45720" anchor="ctr"/>
          <a:lstStyle/>
          <a:p>
            <a:pPr defTabSz="865188"/>
            <a:r>
              <a:rPr lang="en-US" altLang="zh-CN" sz="800" dirty="0">
                <a:ea typeface="宋体" pitchFamily="2" charset="-122"/>
              </a:rPr>
              <a:t>CAGR</a:t>
            </a:r>
            <a:r>
              <a:rPr lang="en-US" altLang="zh-CN" sz="800" dirty="0" smtClean="0">
                <a:ea typeface="宋体" pitchFamily="2" charset="-122"/>
              </a:rPr>
              <a:t>:#rolling3mths</a:t>
            </a:r>
            <a:endParaRPr lang="en-US" altLang="zh-CN" sz="800" dirty="0">
              <a:ea typeface="宋体" pitchFamily="2" charset="-122"/>
            </a:endParaRPr>
          </a:p>
          <a:p>
            <a:pPr defTabSz="865188"/>
            <a:r>
              <a:rPr lang="en-US" altLang="zh-CN" sz="800" dirty="0">
                <a:ea typeface="宋体" pitchFamily="2" charset="-122"/>
              </a:rPr>
              <a:t>Total Market</a:t>
            </a:r>
            <a:r>
              <a:rPr lang="en-US" altLang="zh-CN" sz="800" dirty="0" smtClean="0">
                <a:ea typeface="宋体" pitchFamily="2" charset="-122"/>
              </a:rPr>
              <a:t>: #value1%, ACEs: #value2%, ARBs: #value3%</a:t>
            </a:r>
            <a:endParaRPr lang="en-US" altLang="zh-CN" sz="800" dirty="0">
              <a:ea typeface="宋体" pitchFamily="2" charset="-122"/>
            </a:endParaRPr>
          </a:p>
        </p:txBody>
      </p:sp>
      <p:sp>
        <p:nvSpPr>
          <p:cNvPr id="29" name="Title 1" descr="labelGeo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Hypertension Market City Performance by Class: #Geo</a:t>
            </a:r>
          </a:p>
        </p:txBody>
      </p:sp>
      <p:sp>
        <p:nvSpPr>
          <p:cNvPr id="18" name="Title 1" descr=" labelSubTitle"/>
          <p:cNvSpPr txBox="1">
            <a:spLocks/>
          </p:cNvSpPr>
          <p:nvPr/>
        </p:nvSpPr>
        <p:spPr bwMode="auto">
          <a:xfrm>
            <a:off x="463644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6" name="Text Box 8" descr="lableintroduction"/>
          <p:cNvSpPr txBox="1">
            <a:spLocks noChangeArrowheads="1"/>
          </p:cNvSpPr>
          <p:nvPr/>
        </p:nvSpPr>
        <p:spPr bwMode="auto">
          <a:xfrm>
            <a:off x="5075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8" name="Text Box 8" descr="lableSTLY"/>
          <p:cNvSpPr txBox="1">
            <a:spLocks noChangeArrowheads="1"/>
          </p:cNvSpPr>
          <p:nvPr/>
        </p:nvSpPr>
        <p:spPr bwMode="auto">
          <a:xfrm>
            <a:off x="507505" y="62203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1" name="Chart 30" descr="chart1,Primary Title,No Secondry Title"/>
          <p:cNvGraphicFramePr/>
          <p:nvPr/>
        </p:nvGraphicFramePr>
        <p:xfrm>
          <a:off x="381000" y="1346200"/>
          <a:ext cx="4458285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Chart 32" descr="chart4,Primary Title,No Secondry Title"/>
          <p:cNvGraphicFramePr/>
          <p:nvPr/>
        </p:nvGraphicFramePr>
        <p:xfrm>
          <a:off x="4787900" y="4120466"/>
          <a:ext cx="4102100" cy="184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 descr="chart3,Primary Title,No Secondry Title"/>
          <p:cNvGraphicFramePr/>
          <p:nvPr/>
        </p:nvGraphicFramePr>
        <p:xfrm>
          <a:off x="379185" y="4044742"/>
          <a:ext cx="4351215" cy="1999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74285</TotalTime>
  <Words>83</Words>
  <Application>Microsoft Office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Hypertension Market City Performance by Class: #Geo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2109</cp:revision>
  <cp:lastPrinted>2003-08-22T16:32:12Z</cp:lastPrinted>
  <dcterms:created xsi:type="dcterms:W3CDTF">2001-06-20T12:40:14Z</dcterms:created>
  <dcterms:modified xsi:type="dcterms:W3CDTF">2017-01-18T07:57:54Z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