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6642235639149"/>
          <c:y val="8.6965276546794743E-2"/>
          <c:w val="0.81752771305615068"/>
          <c:h val="0.525620326870905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dLbls>
            <c:numFmt formatCode="#,##0.0" sourceLinked="0"/>
            <c:spPr>
              <a:noFill/>
              <a:ln w="25185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1929129922</c:v>
                </c:pt>
                <c:pt idx="1">
                  <c:v>1365406039</c:v>
                </c:pt>
                <c:pt idx="2">
                  <c:v>1077928865</c:v>
                </c:pt>
                <c:pt idx="3">
                  <c:v>976551400</c:v>
                </c:pt>
                <c:pt idx="4">
                  <c:v>599733649</c:v>
                </c:pt>
                <c:pt idx="5">
                  <c:v>326397275</c:v>
                </c:pt>
                <c:pt idx="6">
                  <c:v>307991905</c:v>
                </c:pt>
                <c:pt idx="7">
                  <c:v>307991905</c:v>
                </c:pt>
                <c:pt idx="8">
                  <c:v>307991905</c:v>
                </c:pt>
                <c:pt idx="9">
                  <c:v>307991905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Product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385825984.40000004</c:v>
                </c:pt>
                <c:pt idx="1">
                  <c:v>273081207.80000001</c:v>
                </c:pt>
                <c:pt idx="2">
                  <c:v>215585773</c:v>
                </c:pt>
                <c:pt idx="3">
                  <c:v>195310280</c:v>
                </c:pt>
                <c:pt idx="4">
                  <c:v>119946729.80000001</c:v>
                </c:pt>
                <c:pt idx="5">
                  <c:v>65279455</c:v>
                </c:pt>
                <c:pt idx="6">
                  <c:v>61598381</c:v>
                </c:pt>
                <c:pt idx="7">
                  <c:v>61598381</c:v>
                </c:pt>
                <c:pt idx="8">
                  <c:v>61598381</c:v>
                </c:pt>
                <c:pt idx="9">
                  <c:v>61598381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4240"/>
        <c:axId val="32662656"/>
      </c:barChart>
      <c:lineChart>
        <c:grouping val="standard"/>
        <c:varyColors val="0"/>
        <c:ser>
          <c:idx val="3"/>
          <c:order val="2"/>
          <c:tx>
            <c:strRef>
              <c:f>Sheet1!$A$4</c:f>
              <c:strCache>
                <c:ptCount val="1"/>
                <c:pt idx="0">
                  <c:v>Market Growth</c:v>
                </c:pt>
              </c:strCache>
            </c:strRef>
          </c:tx>
          <c:spPr>
            <a:ln w="25400">
              <a:solidFill>
                <a:srgbClr val="00B0F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noFill/>
                <a:prstDash val="solid"/>
              </a:ln>
            </c:spPr>
          </c:marker>
          <c:dLbls>
            <c:dLbl>
              <c:idx val="3"/>
              <c:layout>
                <c:manualLayout>
                  <c:x val="-2.8975009054690412E-3"/>
                  <c:y val="7.141338523009463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7.2437522636728171E-3"/>
                  <c:y val="9.521784697346176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Mode val="edge"/>
                  <c:yMode val="edge"/>
                  <c:x val="0.66925638179800218"/>
                  <c:y val="0.1632653061224594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>
                <c:manualLayout>
                  <c:xMode val="edge"/>
                  <c:yMode val="edge"/>
                  <c:x val="0.64705882352946265"/>
                  <c:y val="0.52769679300291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Mode val="edge"/>
                  <c:yMode val="edge"/>
                  <c:x val="0.67813540510546533"/>
                  <c:y val="0.180758017492715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layout>
                <c:manualLayout>
                  <c:xMode val="edge"/>
                  <c:yMode val="edge"/>
                  <c:x val="0.79911209766925639"/>
                  <c:y val="0.224489795918368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6"/>
              <c:layout>
                <c:manualLayout>
                  <c:xMode val="edge"/>
                  <c:yMode val="edge"/>
                  <c:x val="0.79800221975582686"/>
                  <c:y val="0.212827988338192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Mode val="edge"/>
                  <c:yMode val="edge"/>
                  <c:x val="0.74694783573811285"/>
                  <c:y val="0.530612244897916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0"/>
              <c:layout>
                <c:manualLayout>
                  <c:xMode val="edge"/>
                  <c:yMode val="edge"/>
                  <c:x val="0.80022197558268593"/>
                  <c:y val="0.209912536443148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2"/>
              <c:layout>
                <c:manualLayout>
                  <c:xMode val="edge"/>
                  <c:yMode val="edge"/>
                  <c:x val="0.79689234184238456"/>
                  <c:y val="0.288629737609329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pPr>
              <a:noFill/>
              <a:ln w="25185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0.15000000000000024</c:v>
                </c:pt>
                <c:pt idx="1">
                  <c:v>9.0000000000000066E-2</c:v>
                </c:pt>
                <c:pt idx="2">
                  <c:v>0.24000000000000021</c:v>
                </c:pt>
                <c:pt idx="3">
                  <c:v>0.17</c:v>
                </c:pt>
                <c:pt idx="4">
                  <c:v>0.17</c:v>
                </c:pt>
                <c:pt idx="5">
                  <c:v>0.2</c:v>
                </c:pt>
                <c:pt idx="6">
                  <c:v>0.19000000000000053</c:v>
                </c:pt>
                <c:pt idx="7">
                  <c:v>6.0000000000000414E-2</c:v>
                </c:pt>
                <c:pt idx="8">
                  <c:v>0.14000000000000001</c:v>
                </c:pt>
                <c:pt idx="9">
                  <c:v>0.11000000000000018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BMS Product Growth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diamond"/>
            <c:size val="5"/>
            <c:spPr>
              <a:solidFill>
                <a:srgbClr val="7030A0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2.3810270728111652E-2"/>
                  <c:y val="1.8038205142569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0.11000000000000018</c:v>
                </c:pt>
                <c:pt idx="1">
                  <c:v>0.11000000000000018</c:v>
                </c:pt>
                <c:pt idx="2">
                  <c:v>0.28000000000000008</c:v>
                </c:pt>
                <c:pt idx="3">
                  <c:v>0.19000000000000053</c:v>
                </c:pt>
                <c:pt idx="4">
                  <c:v>0.13</c:v>
                </c:pt>
                <c:pt idx="5">
                  <c:v>0.24000000000000021</c:v>
                </c:pt>
                <c:pt idx="6">
                  <c:v>0.21000000000000021</c:v>
                </c:pt>
                <c:pt idx="7">
                  <c:v>0.1</c:v>
                </c:pt>
                <c:pt idx="8">
                  <c:v>0.15000000000000024</c:v>
                </c:pt>
                <c:pt idx="9">
                  <c:v>0.15000000000000024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4752"/>
        <c:axId val="32663808"/>
      </c:lineChart>
      <c:catAx>
        <c:axId val="7975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 (in USD bn.)</a:t>
                </a:r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9754240"/>
        <c:crosses val="autoZero"/>
        <c:crossBetween val="between"/>
      </c:valAx>
      <c:catAx>
        <c:axId val="79754752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Growth 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766925638179762"/>
              <c:y val="0.30612244897961016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9754752"/>
        <c:crosses val="max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DPP-IV Market Hospital Performance: #Geo</a:t>
            </a:r>
          </a:p>
        </p:txBody>
      </p:sp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footnote"/>
          <p:cNvSpPr txBox="1">
            <a:spLocks noChangeArrowheads="1"/>
          </p:cNvSpPr>
          <p:nvPr/>
        </p:nvSpPr>
        <p:spPr bwMode="auto">
          <a:xfrm>
            <a:off x="1900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3" descr="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414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1900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 descr="lableSTLY"/>
          <p:cNvSpPr txBox="1">
            <a:spLocks noChangeArrowheads="1"/>
          </p:cNvSpPr>
          <p:nvPr/>
        </p:nvSpPr>
        <p:spPr bwMode="auto">
          <a:xfrm>
            <a:off x="1900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1" name="Object 7" descr="SpecialTable"/>
          <p:cNvGraphicFramePr>
            <a:graphicFrameLocks noChangeAspect="1"/>
          </p:cNvGraphicFramePr>
          <p:nvPr/>
        </p:nvGraphicFramePr>
        <p:xfrm>
          <a:off x="180975" y="5267325"/>
          <a:ext cx="8062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5" imgW="8067751" imgH="981151" progId="Excel.Sheet.12">
                  <p:embed/>
                </p:oleObj>
              </mc:Choice>
              <mc:Fallback>
                <p:oleObj name="Worksheet" r:id="rId5" imgW="8067751" imgH="981151" progId="Excel.Sheet.12">
                  <p:embed/>
                  <p:pic>
                    <p:nvPicPr>
                      <p:cNvPr id="0" name="Picture 17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267325"/>
                        <a:ext cx="80629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72703</TotalTime>
  <Words>50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DPP-IV Market Hospital Performance: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1873</cp:revision>
  <cp:lastPrinted>2003-08-22T16:32:12Z</cp:lastPrinted>
  <dcterms:created xsi:type="dcterms:W3CDTF">2001-06-20T12:40:14Z</dcterms:created>
  <dcterms:modified xsi:type="dcterms:W3CDTF">2017-01-18T07:57:58Z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