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21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449546460753739E-2"/>
          <c:y val="0.1248715746844362"/>
          <c:w val="0.86612670397544878"/>
          <c:h val="0.61711412476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 Share in Monopril Market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Peking University 3rd Hospital</c:v>
                </c:pt>
                <c:pt idx="1">
                  <c:v>Xuanwu Hospital of Capital Medical University</c:v>
                </c:pt>
                <c:pt idx="2">
                  <c:v>BJ Health Ministry Hospital</c:v>
                </c:pt>
                <c:pt idx="3">
                  <c:v>Tongren Hospital</c:v>
                </c:pt>
                <c:pt idx="4">
                  <c:v>Shijingshan Hospital</c:v>
                </c:pt>
                <c:pt idx="5">
                  <c:v>BJ Haidian Hospital</c:v>
                </c:pt>
                <c:pt idx="6">
                  <c:v>Peking University Shougang Hospital</c:v>
                </c:pt>
                <c:pt idx="7">
                  <c:v>BJ Tiantan Hospital of Capital Medical University</c:v>
                </c:pt>
                <c:pt idx="8">
                  <c:v>Guang'anmen Hospital of Chinese Medicine Research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0.24000000000000021</c:v>
                </c:pt>
                <c:pt idx="1">
                  <c:v>0.21000000000000021</c:v>
                </c:pt>
                <c:pt idx="2">
                  <c:v>0.19</c:v>
                </c:pt>
                <c:pt idx="3">
                  <c:v>0.1</c:v>
                </c:pt>
                <c:pt idx="4">
                  <c:v>0.15000000000000024</c:v>
                </c:pt>
                <c:pt idx="5">
                  <c:v>0.15000000000000024</c:v>
                </c:pt>
                <c:pt idx="6">
                  <c:v>9.0000000000000024E-2</c:v>
                </c:pt>
                <c:pt idx="7">
                  <c:v>0.1</c:v>
                </c:pt>
                <c:pt idx="8">
                  <c:v>7.0000000000000021E-2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 ACE Class Share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Peking University 3rd Hospital</c:v>
                </c:pt>
                <c:pt idx="1">
                  <c:v>Xuanwu Hospital of Capital Medical University</c:v>
                </c:pt>
                <c:pt idx="2">
                  <c:v>BJ Health Ministry Hospital</c:v>
                </c:pt>
                <c:pt idx="3">
                  <c:v>Tongren Hospital</c:v>
                </c:pt>
                <c:pt idx="4">
                  <c:v>Shijingshan Hospital</c:v>
                </c:pt>
                <c:pt idx="5">
                  <c:v>BJ Haidian Hospital</c:v>
                </c:pt>
                <c:pt idx="6">
                  <c:v>Peking University Shougang Hospital</c:v>
                </c:pt>
                <c:pt idx="7">
                  <c:v>BJ Tiantan Hospital of Capital Medical University</c:v>
                </c:pt>
                <c:pt idx="8">
                  <c:v>Guang'anmen Hospital of Chinese Medicine Research</c:v>
                </c:pt>
              </c:strCache>
            </c:strRef>
          </c:cat>
          <c:val>
            <c:numRef>
              <c:f>Sheet1!$B$3:$J$3</c:f>
              <c:numCache>
                <c:formatCode>General</c:formatCode>
                <c:ptCount val="9"/>
                <c:pt idx="0">
                  <c:v>6.0000000000000032E-2</c:v>
                </c:pt>
                <c:pt idx="1">
                  <c:v>0.11</c:v>
                </c:pt>
                <c:pt idx="2">
                  <c:v>1.0000000000000005E-2</c:v>
                </c:pt>
                <c:pt idx="3">
                  <c:v>7.0000000000000021E-2</c:v>
                </c:pt>
                <c:pt idx="4">
                  <c:v>0.1</c:v>
                </c:pt>
                <c:pt idx="5">
                  <c:v>3.0000000000000002E-2</c:v>
                </c:pt>
                <c:pt idx="6">
                  <c:v>4.0000000000000022E-2</c:v>
                </c:pt>
                <c:pt idx="7">
                  <c:v>0.16</c:v>
                </c:pt>
                <c:pt idx="8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841024"/>
        <c:axId val="32662080"/>
      </c:barChart>
      <c:catAx>
        <c:axId val="7584102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5400000"/>
          <a:lstStyle/>
          <a:p>
            <a:pPr>
              <a:defRPr sz="8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 dirty="0" smtClean="0"/>
                  <a:t>Market Share %</a:t>
                </a:r>
                <a:endParaRPr lang="en-US" sz="10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baseline="0"/>
            </a:pPr>
            <a:endParaRPr lang="en-US"/>
          </a:p>
        </c:txPr>
        <c:crossAx val="7584102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63953846983483797"/>
          <c:y val="1.5828562953435363E-2"/>
          <c:w val="0.32782267918034447"/>
          <c:h val="0.10904301173100329"/>
        </c:manualLayout>
      </c:layout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222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Monopril</a:t>
            </a:r>
            <a:r>
              <a:rPr lang="en-US" altLang="zh-CN" dirty="0" smtClean="0">
                <a:ea typeface="宋体" pitchFamily="2" charset="-122"/>
              </a:rPr>
              <a:t> Hospital Performance: #Geo</a:t>
            </a: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174625" y="1295400"/>
            <a:ext cx="8845550" cy="487838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sz="1800" b="0">
              <a:ea typeface="MS PGothic" pitchFamily="34" charset="-128"/>
            </a:endParaRPr>
          </a:p>
        </p:txBody>
      </p:sp>
      <p:sp>
        <p:nvSpPr>
          <p:cNvPr id="10" name="Text Box 8" descr="footnote"/>
          <p:cNvSpPr txBox="1">
            <a:spLocks noChangeArrowheads="1"/>
          </p:cNvSpPr>
          <p:nvPr/>
        </p:nvSpPr>
        <p:spPr bwMode="auto">
          <a:xfrm>
            <a:off x="200033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63641" y="339929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8" name="Text Box 8" descr="lableintroduction"/>
          <p:cNvSpPr txBox="1">
            <a:spLocks noChangeArrowheads="1"/>
          </p:cNvSpPr>
          <p:nvPr/>
        </p:nvSpPr>
        <p:spPr bwMode="auto">
          <a:xfrm>
            <a:off x="200033" y="64389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9" name="Chart 8" descr="chart,Primary Title,No Secondry Title"/>
          <p:cNvGraphicFramePr/>
          <p:nvPr/>
        </p:nvGraphicFramePr>
        <p:xfrm>
          <a:off x="168812" y="1333500"/>
          <a:ext cx="8822788" cy="4814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72749</TotalTime>
  <Words>29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Monopril Hospital Performance: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1862</cp:revision>
  <cp:lastPrinted>2003-08-22T16:32:12Z</cp:lastPrinted>
  <dcterms:created xsi:type="dcterms:W3CDTF">2001-06-20T12:40:14Z</dcterms:created>
  <dcterms:modified xsi:type="dcterms:W3CDTF">2017-01-18T07:58:00Z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