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69537096803019"/>
          <c:y val="6.0710746262827499E-2"/>
          <c:w val="0.79986756507019996"/>
          <c:h val="0.760890756864578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Onco sales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4"/>
              <c:layout>
                <c:manualLayout>
                  <c:x val="-1.5495887306098623E-3"/>
                  <c:y val="4.93823704159959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2008 MATDec</c:v>
                </c:pt>
                <c:pt idx="1">
                  <c:v>2009 MATDec</c:v>
                </c:pt>
                <c:pt idx="2">
                  <c:v>2010 MATDec</c:v>
                </c:pt>
                <c:pt idx="3">
                  <c:v>2011 MATDec</c:v>
                </c:pt>
                <c:pt idx="4">
                  <c:v>2012 MATDec</c:v>
                </c:pt>
              </c:strCache>
            </c:strRef>
          </c:cat>
          <c:val>
            <c:numRef>
              <c:f>Sheet1!$B$2:$F$2</c:f>
              <c:numCache>
                <c:formatCode>0.00_ </c:formatCode>
                <c:ptCount val="5"/>
                <c:pt idx="0">
                  <c:v>1630800743</c:v>
                </c:pt>
                <c:pt idx="1">
                  <c:v>2067888880</c:v>
                </c:pt>
                <c:pt idx="2">
                  <c:v>2589786366</c:v>
                </c:pt>
                <c:pt idx="3">
                  <c:v>3382368137</c:v>
                </c:pt>
                <c:pt idx="4">
                  <c:v>4255376958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8865408"/>
        <c:axId val="72885376"/>
      </c:barChart>
      <c:catAx>
        <c:axId val="78865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200" baseline="0"/>
            </a:pPr>
            <a:endParaRPr lang="en-US"/>
          </a:p>
        </c:txPr>
        <c:crossAx val="72885376"/>
        <c:crosses val="autoZero"/>
        <c:auto val="1"/>
        <c:lblAlgn val="ctr"/>
        <c:lblOffset val="100"/>
        <c:noMultiLvlLbl val="0"/>
      </c:catAx>
      <c:valAx>
        <c:axId val="728853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 smtClean="0"/>
                  <a:t>Sales :</a:t>
                </a:r>
                <a:r>
                  <a:rPr lang="en-US" altLang="zh-CN" sz="1200" b="1" dirty="0" err="1" smtClean="0"/>
                  <a:t>Bn</a:t>
                </a:r>
                <a:r>
                  <a:rPr lang="en-US" altLang="zh-CN" sz="1200" b="1" dirty="0" smtClean="0"/>
                  <a:t> USD</a:t>
                </a:r>
                <a:br>
                  <a:rPr lang="en-US" altLang="zh-CN" sz="1200" b="1" dirty="0" smtClean="0"/>
                </a:br>
                <a:endParaRPr lang="zh-CN" altLang="en-US" sz="1200" b="1" dirty="0"/>
              </a:p>
            </c:rich>
          </c:tx>
          <c:layout>
            <c:manualLayout>
              <c:xMode val="edge"/>
              <c:yMode val="edge"/>
              <c:x val="6.1983549224394283E-3"/>
              <c:y val="0.2937883588255239"/>
            </c:manualLayout>
          </c:layout>
          <c:overlay val="0"/>
        </c:title>
        <c:numFmt formatCode="0.00_ 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78865408"/>
        <c:crosses val="autoZero"/>
        <c:crossBetween val="between"/>
        <c:dispUnits>
          <c:builtInUnit val="billions"/>
        </c:dispUnits>
      </c:valAx>
      <c:spPr>
        <a:noFill/>
        <a:ln>
          <a:solidFill>
            <a:schemeClr val="bg2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0.13796</cdr:x>
      <cdr:y>0.11877</cdr:y>
    </cdr:from>
    <cdr:to>
      <cdr:x>0.73948</cdr:x>
      <cdr:y>0.48462</cdr:y>
    </cdr:to>
    <cdr:cxnSp macro="">
      <cdr:nvCxnSpPr>
        <cdr:cNvPr id="3" name="直接箭头连接符 5"/>
        <cdr:cNvCxnSpPr/>
      </cdr:nvCxnSpPr>
      <cdr:spPr>
        <a:xfrm xmlns:a="http://schemas.openxmlformats.org/drawingml/2006/main" flipV="1">
          <a:off x="1134737" y="583894"/>
          <a:ext cx="4947462" cy="1798490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19050" cap="flat" cmpd="sng" algn="ctr">
          <a:solidFill>
            <a:srgbClr val="000000">
              <a:lumMod val="75000"/>
              <a:lumOff val="25000"/>
            </a:srgbClr>
          </a:solidFill>
          <a:prstDash val="dash"/>
          <a:tailEnd type="arrow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837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/>
              <a:t>Total </a:t>
            </a:r>
            <a:r>
              <a:rPr lang="en-US" altLang="zh-CN" dirty="0" err="1" smtClean="0"/>
              <a:t>Onco</a:t>
            </a:r>
            <a:r>
              <a:rPr lang="en-US" altLang="zh-CN" dirty="0" smtClean="0"/>
              <a:t> Market Trend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" name="TextBox 5" descr="footnote"/>
          <p:cNvSpPr txBox="1"/>
          <p:nvPr/>
        </p:nvSpPr>
        <p:spPr>
          <a:xfrm>
            <a:off x="444005" y="6528594"/>
            <a:ext cx="270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CHPA Nov'16</a:t>
            </a:r>
            <a:endParaRPr lang="en-US" sz="1000" dirty="0">
              <a:solidFill>
                <a:srgbClr val="020000"/>
              </a:solidFill>
            </a:endParaRPr>
          </a:p>
        </p:txBody>
      </p:sp>
      <p:sp>
        <p:nvSpPr>
          <p:cNvPr id="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1" name="图表 10" descr="chart"/>
          <p:cNvGraphicFramePr/>
          <p:nvPr/>
        </p:nvGraphicFramePr>
        <p:xfrm>
          <a:off x="456310" y="1066143"/>
          <a:ext cx="8224981" cy="491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6" descr="labelCAGR"/>
          <p:cNvSpPr txBox="1"/>
          <p:nvPr/>
        </p:nvSpPr>
        <p:spPr>
          <a:xfrm rot="20283054">
            <a:off x="2399949" y="1975691"/>
            <a:ext cx="1649026" cy="30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Arial"/>
                <a:ea typeface="微软雅黑" pitchFamily="34" charset="-122"/>
              </a:rPr>
              <a:t>CAGR: #</a:t>
            </a:r>
            <a:r>
              <a:rPr lang="en-US" altLang="zh-CN" sz="1400" b="1" dirty="0" smtClean="0">
                <a:ea typeface="微软雅黑" pitchFamily="34" charset="-122"/>
              </a:rPr>
              <a:t>value1%</a:t>
            </a:r>
            <a:endParaRPr lang="zh-CN" altLang="en-US" sz="1400" b="1" dirty="0">
              <a:latin typeface="Arial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72818</TotalTime>
  <Words>28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Total Onco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1867</cp:revision>
  <cp:lastPrinted>2003-08-22T16:32:12Z</cp:lastPrinted>
  <dcterms:created xsi:type="dcterms:W3CDTF">2001-06-20T12:40:14Z</dcterms:created>
  <dcterms:modified xsi:type="dcterms:W3CDTF">2017-01-18T07:58:03Z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