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4955655378068897"/>
          <c:w val="0.82958631317874254"/>
          <c:h val="0.67899904014216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035072"/>
        <c:axId val="32662656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0.44400000000000084</c:v>
                </c:pt>
                <c:pt idx="2">
                  <c:v>0.33300000000001156</c:v>
                </c:pt>
                <c:pt idx="3">
                  <c:v>0.27</c:v>
                </c:pt>
                <c:pt idx="4">
                  <c:v>0.22200000000000039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BMS Focus Market Growth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</c:spPr>
          <c:marker>
            <c:symbol val="diamond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</c:v>
                </c:pt>
                <c:pt idx="1">
                  <c:v>0.46</c:v>
                </c:pt>
                <c:pt idx="2">
                  <c:v>0.35000000000000031</c:v>
                </c:pt>
                <c:pt idx="3">
                  <c:v>0.27330000000000032</c:v>
                </c:pt>
                <c:pt idx="4">
                  <c:v>0.25669999999999998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384"/>
        <c:axId val="32663232"/>
      </c:line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  <c:valAx>
        <c:axId val="32663232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92432384"/>
        <c:crosses val="max"/>
        <c:crossBetween val="between"/>
      </c:valAx>
      <c:catAx>
        <c:axId val="92432384"/>
        <c:scaling>
          <c:orientation val="minMax"/>
        </c:scaling>
        <c:delete val="1"/>
        <c:axPos val="b"/>
        <c:majorTickMark val="out"/>
        <c:minorTickMark val="none"/>
        <c:tickLblPos val="none"/>
        <c:crossAx val="32663232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33" descr="labelCAGR"/>
          <p:cNvSpPr>
            <a:spLocks noChangeArrowheads="1"/>
          </p:cNvSpPr>
          <p:nvPr/>
        </p:nvSpPr>
        <p:spPr bwMode="auto">
          <a:xfrm>
            <a:off x="1326666" y="1341880"/>
            <a:ext cx="3648075" cy="49530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865188"/>
            <a:r>
              <a:rPr lang="en-US" sz="1000" dirty="0"/>
              <a:t>CAGR </a:t>
            </a:r>
            <a:r>
              <a:rPr lang="en-US" sz="1000" dirty="0" smtClean="0"/>
              <a:t>(#period)</a:t>
            </a:r>
            <a:endParaRPr lang="en-US" sz="1000" dirty="0"/>
          </a:p>
          <a:p>
            <a:pPr algn="ctr" defTabSz="865188"/>
            <a:r>
              <a:rPr lang="en-US" sz="1000" dirty="0" smtClean="0"/>
              <a:t>HBV Market: #value1% </a:t>
            </a:r>
            <a:r>
              <a:rPr lang="en-US" sz="1000" dirty="0"/>
              <a:t>, </a:t>
            </a:r>
            <a:r>
              <a:rPr lang="en-US" sz="1000" dirty="0" smtClean="0"/>
              <a:t>ARV Category: #value2% </a:t>
            </a:r>
            <a:endParaRPr lang="en-US" sz="1000" dirty="0"/>
          </a:p>
        </p:txBody>
      </p:sp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501822" y="1300766"/>
          <a:ext cx="8305800" cy="39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"/>
          <p:cNvGraphicFramePr>
            <a:graphicFrameLocks noChangeAspect="1"/>
          </p:cNvGraphicFramePr>
          <p:nvPr/>
        </p:nvGraphicFramePr>
        <p:xfrm>
          <a:off x="528638" y="5462588"/>
          <a:ext cx="83153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5" imgW="8315249" imgH="733349" progId="Excel.Sheet.12">
                  <p:embed/>
                </p:oleObj>
              </mc:Choice>
              <mc:Fallback>
                <p:oleObj name="Worksheet" r:id="rId5" imgW="8315249" imgH="733349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62588"/>
                        <a:ext cx="83153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Total Market Trend: ARV Market vs. HBV Market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482105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74116</TotalTime>
  <Words>66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Market Trend: ARV Market vs. HBV Market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2013</cp:revision>
  <cp:lastPrinted>2003-08-22T16:32:12Z</cp:lastPrinted>
  <dcterms:created xsi:type="dcterms:W3CDTF">2001-06-20T12:40:14Z</dcterms:created>
  <dcterms:modified xsi:type="dcterms:W3CDTF">2017-01-18T07:58:04Z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