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0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CB4"/>
    <a:srgbClr val="99CCFF"/>
    <a:srgbClr val="CCCCFF"/>
    <a:srgbClr val="FF9900"/>
    <a:srgbClr val="B2B2B2"/>
    <a:srgbClr val="3366FF"/>
    <a:srgbClr val="009999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75" d="100"/>
          <a:sy n="75" d="100"/>
        </p:scale>
        <p:origin x="-1050" y="-150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221869055361548E-2"/>
          <c:y val="0.10447928901480855"/>
          <c:w val="0.87698692479953766"/>
          <c:h val="0.687593515646609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Diabetes Market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1000" b="1" baseline="0"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MAT Jul '07</c:v>
                </c:pt>
                <c:pt idx="1">
                  <c:v>MAT Jul '08</c:v>
                </c:pt>
                <c:pt idx="2">
                  <c:v>MAT Jul '09</c:v>
                </c:pt>
                <c:pt idx="3">
                  <c:v>MAT Jul '10</c:v>
                </c:pt>
                <c:pt idx="4">
                  <c:v>MAT Jul '11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17.529473639999889</c:v>
                </c:pt>
                <c:pt idx="1">
                  <c:v>25.249719729999889</c:v>
                </c:pt>
                <c:pt idx="2">
                  <c:v>33.578336460000003</c:v>
                </c:pt>
                <c:pt idx="3">
                  <c:v>42.583992800000011</c:v>
                </c:pt>
                <c:pt idx="4">
                  <c:v>51.986591479999994</c:v>
                </c:pt>
              </c:numCache>
            </c:numRef>
          </c: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NIAD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1000" b="1" i="0" baseline="0">
                    <a:latin typeface="Arial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MAT Jul '07</c:v>
                </c:pt>
                <c:pt idx="1">
                  <c:v>MAT Jul '08</c:v>
                </c:pt>
                <c:pt idx="2">
                  <c:v>MAT Jul '09</c:v>
                </c:pt>
                <c:pt idx="3">
                  <c:v>MAT Jul '10</c:v>
                </c:pt>
                <c:pt idx="4">
                  <c:v>MAT Jul '11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6.9385698720000004</c:v>
                </c:pt>
                <c:pt idx="1">
                  <c:v>9.9162609849999992</c:v>
                </c:pt>
                <c:pt idx="2">
                  <c:v>13.07917121</c:v>
                </c:pt>
                <c:pt idx="3">
                  <c:v>16.561406269999889</c:v>
                </c:pt>
                <c:pt idx="4">
                  <c:v>19.84883082</c:v>
                </c:pt>
              </c:numCache>
            </c:numRef>
          </c:val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Insulin</c:v>
                </c:pt>
              </c:strCache>
            </c:strRef>
          </c:tx>
          <c:spPr>
            <a:solidFill>
              <a:srgbClr val="CCCCFF"/>
            </a:solidFill>
            <a:ln w="25400"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10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MAT Jul '07</c:v>
                </c:pt>
                <c:pt idx="1">
                  <c:v>MAT Jul '08</c:v>
                </c:pt>
                <c:pt idx="2">
                  <c:v>MAT Jul '09</c:v>
                </c:pt>
                <c:pt idx="3">
                  <c:v>MAT Jul '10</c:v>
                </c:pt>
                <c:pt idx="4">
                  <c:v>MAT Jul '11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5.2588420920000134</c:v>
                </c:pt>
                <c:pt idx="1">
                  <c:v>7.5749159199998655</c:v>
                </c:pt>
                <c:pt idx="2">
                  <c:v>10.073500940000002</c:v>
                </c:pt>
                <c:pt idx="3">
                  <c:v>12.775197840000002</c:v>
                </c:pt>
                <c:pt idx="4">
                  <c:v>15.59597744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Diabetes Market</c:v>
                </c:pt>
              </c:strCache>
            </c:strRef>
          </c:tx>
          <c:spPr>
            <a:solidFill>
              <a:srgbClr val="99CCFF"/>
            </a:solidFill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10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MAT Jul '07</c:v>
                </c:pt>
                <c:pt idx="1">
                  <c:v>MAT Jul '08</c:v>
                </c:pt>
                <c:pt idx="2">
                  <c:v>MAT Jul '09</c:v>
                </c:pt>
                <c:pt idx="3">
                  <c:v>MAT Jul '10</c:v>
                </c:pt>
                <c:pt idx="4">
                  <c:v>MAT Jul '11</c:v>
                </c:pt>
              </c:strCache>
            </c:strRef>
          </c:cat>
          <c:val>
            <c:numRef>
              <c:f>Sheet1!$B$5:$F$5</c:f>
              <c:numCache>
                <c:formatCode>General</c:formatCode>
                <c:ptCount val="5"/>
                <c:pt idx="0">
                  <c:v>17.529473639999889</c:v>
                </c:pt>
                <c:pt idx="1">
                  <c:v>25.249719729999889</c:v>
                </c:pt>
                <c:pt idx="2">
                  <c:v>33.578336460000003</c:v>
                </c:pt>
                <c:pt idx="3">
                  <c:v>42.583992800000011</c:v>
                </c:pt>
                <c:pt idx="4">
                  <c:v>51.986591479999994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NIAD</c:v>
                </c:pt>
              </c:strCache>
            </c:strRef>
          </c:tx>
          <c:spPr>
            <a:solidFill>
              <a:srgbClr val="90CCB4"/>
            </a:solidFill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10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MAT Jul '07</c:v>
                </c:pt>
                <c:pt idx="1">
                  <c:v>MAT Jul '08</c:v>
                </c:pt>
                <c:pt idx="2">
                  <c:v>MAT Jul '09</c:v>
                </c:pt>
                <c:pt idx="3">
                  <c:v>MAT Jul '10</c:v>
                </c:pt>
                <c:pt idx="4">
                  <c:v>MAT Jul '11</c:v>
                </c:pt>
              </c:strCache>
            </c:strRef>
          </c:cat>
          <c:val>
            <c:numRef>
              <c:f>Sheet1!$B$6:$F$6</c:f>
              <c:numCache>
                <c:formatCode>General</c:formatCode>
                <c:ptCount val="5"/>
                <c:pt idx="0">
                  <c:v>6.9385698720000004</c:v>
                </c:pt>
                <c:pt idx="1">
                  <c:v>9.9162609849999992</c:v>
                </c:pt>
                <c:pt idx="2">
                  <c:v>13.07917121</c:v>
                </c:pt>
                <c:pt idx="3">
                  <c:v>16.561406269999889</c:v>
                </c:pt>
                <c:pt idx="4">
                  <c:v>19.84883082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4058752"/>
        <c:axId val="32662080"/>
      </c:barChart>
      <c:catAx>
        <c:axId val="7405875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 b="0" i="0" baseline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000"/>
                </a:pPr>
                <a:r>
                  <a:rPr lang="en-US" sz="1000" b="1" i="0" baseline="0" dirty="0" smtClean="0"/>
                  <a:t>Value (in #Currency# bn.)</a:t>
                </a:r>
                <a:endParaRPr lang="en-US" sz="1000" b="1" i="0" baseline="0" dirty="0"/>
              </a:p>
            </c:rich>
          </c:tx>
          <c:layout>
            <c:manualLayout>
              <c:xMode val="edge"/>
              <c:yMode val="edge"/>
              <c:x val="1.9717546774543088E-2"/>
              <c:y val="0.20482798449617962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1000" b="0" i="0" baseline="0">
                <a:latin typeface="Arial" pitchFamily="34" charset="0"/>
              </a:defRPr>
            </a:pPr>
            <a:endParaRPr lang="en-US"/>
          </a:p>
        </c:txPr>
        <c:crossAx val="7405875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1335404175395529"/>
          <c:y val="0.9046464597797097"/>
          <c:w val="0.79011136795973858"/>
          <c:h val="7.0546898551253082E-2"/>
        </c:manualLayout>
      </c:layout>
      <c:overlay val="0"/>
      <c:txPr>
        <a:bodyPr/>
        <a:lstStyle/>
        <a:p>
          <a:pPr>
            <a:defRPr sz="1000" b="1"/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28132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3.xlsx"/><Relationship Id="rId3" Type="http://schemas.openxmlformats.org/officeDocument/2006/relationships/chart" Target="../charts/chart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CHPA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31" name="Chart 30" descr="chart,Primary Title,No Secondry Title"/>
          <p:cNvGraphicFramePr/>
          <p:nvPr/>
        </p:nvGraphicFramePr>
        <p:xfrm>
          <a:off x="552622" y="1055742"/>
          <a:ext cx="8305800" cy="2436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Object 13" descr="sheet1,TimeFrame"/>
          <p:cNvGraphicFramePr>
            <a:graphicFrameLocks noChangeAspect="1"/>
          </p:cNvGraphicFramePr>
          <p:nvPr/>
        </p:nvGraphicFramePr>
        <p:xfrm>
          <a:off x="554038" y="3570288"/>
          <a:ext cx="8353425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Worksheet" r:id="rId5" imgW="8353514" imgH="2000402" progId="Excel.Sheet.12">
                  <p:embed/>
                </p:oleObj>
              </mc:Choice>
              <mc:Fallback>
                <p:oleObj name="Worksheet" r:id="rId5" imgW="8353514" imgH="2000402" progId="Excel.Sheet.12">
                  <p:embed/>
                  <p:pic>
                    <p:nvPicPr>
                      <p:cNvPr id="0" name="Picture 23" descr="sheet1,TimeFrame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3570288"/>
                        <a:ext cx="8353425" cy="1477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 descr="sheet2"/>
          <p:cNvGraphicFramePr>
            <a:graphicFrameLocks noChangeAspect="1"/>
          </p:cNvGraphicFramePr>
          <p:nvPr/>
        </p:nvGraphicFramePr>
        <p:xfrm>
          <a:off x="555625" y="5040313"/>
          <a:ext cx="8353425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Worksheet" r:id="rId8" imgW="8353514" imgH="1695602" progId="Excel.Sheet.12">
                  <p:embed/>
                </p:oleObj>
              </mc:Choice>
              <mc:Fallback>
                <p:oleObj name="Worksheet" r:id="rId8" imgW="8353514" imgH="1695602" progId="Excel.Sheet.12">
                  <p:embed/>
                  <p:pic>
                    <p:nvPicPr>
                      <p:cNvPr id="0" name="Picture 24" descr="sheet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5040313"/>
                        <a:ext cx="8353425" cy="1262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itchFamily="2" charset="-122"/>
              </a:rPr>
              <a:t>Total </a:t>
            </a:r>
            <a:r>
              <a:rPr lang="en-US" altLang="zh-CN" dirty="0" err="1" smtClean="0">
                <a:ea typeface="宋体" pitchFamily="2" charset="-122"/>
              </a:rPr>
              <a:t>Coinel</a:t>
            </a:r>
            <a:r>
              <a:rPr lang="en-US" altLang="zh-CN" dirty="0" smtClean="0">
                <a:ea typeface="宋体" pitchFamily="2" charset="-122"/>
              </a:rPr>
              <a:t> Market </a:t>
            </a:r>
            <a:r>
              <a:rPr lang="en-US" altLang="zh-CN" dirty="0">
                <a:ea typeface="宋体" pitchFamily="2" charset="-122"/>
              </a:rPr>
              <a:t>Trend</a:t>
            </a:r>
          </a:p>
        </p:txBody>
      </p:sp>
      <p:sp>
        <p:nvSpPr>
          <p:cNvPr id="7" name="Text Box 8" descr="lableintroduction"/>
          <p:cNvSpPr txBox="1">
            <a:spLocks noChangeArrowheads="1"/>
          </p:cNvSpPr>
          <p:nvPr/>
        </p:nvSpPr>
        <p:spPr bwMode="auto">
          <a:xfrm>
            <a:off x="482105" y="6405570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Total; MAT: Moving Annual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1" name="Text Box 8" descr="lableSTLY"/>
          <p:cNvSpPr txBox="1">
            <a:spLocks noChangeArrowheads="1"/>
          </p:cNvSpPr>
          <p:nvPr/>
        </p:nvSpPr>
        <p:spPr bwMode="auto">
          <a:xfrm>
            <a:off x="482105" y="62330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74142</TotalTime>
  <Words>47</Words>
  <Application>Microsoft Office PowerPoint</Application>
  <PresentationFormat>Letter Paper (8.5x11 in)</PresentationFormat>
  <Paragraphs>6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Total Coinel Market Trend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2048</cp:revision>
  <cp:lastPrinted>2003-08-22T16:32:12Z</cp:lastPrinted>
  <dcterms:created xsi:type="dcterms:W3CDTF">2001-06-20T12:40:14Z</dcterms:created>
  <dcterms:modified xsi:type="dcterms:W3CDTF">2017-01-18T07:58:05Z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