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CCFF"/>
    <a:srgbClr val="99CCFF"/>
    <a:srgbClr val="FF9900"/>
    <a:srgbClr val="B2B2B2"/>
    <a:srgbClr val="009999"/>
    <a:srgbClr val="CC6600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221869055361548E-2"/>
          <c:y val="6.9028254818777529E-2"/>
          <c:w val="0.82958631317874254"/>
          <c:h val="0.712259448823538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Diabetes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2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17.529473639999889</c:v>
                </c:pt>
                <c:pt idx="1">
                  <c:v>25.249719729999889</c:v>
                </c:pt>
                <c:pt idx="2">
                  <c:v>33.578336460000003</c:v>
                </c:pt>
                <c:pt idx="3">
                  <c:v>42.583992800000011</c:v>
                </c:pt>
                <c:pt idx="4">
                  <c:v>51.986591479999994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NIAD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2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6.9385698720000004</c:v>
                </c:pt>
                <c:pt idx="1">
                  <c:v>9.9162609849999992</c:v>
                </c:pt>
                <c:pt idx="2">
                  <c:v>13.07917121</c:v>
                </c:pt>
                <c:pt idx="3">
                  <c:v>16.561406269999889</c:v>
                </c:pt>
                <c:pt idx="4">
                  <c:v>19.84883082</c:v>
                </c:pt>
              </c:numCache>
            </c:numRef>
          </c:val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Insulin</c:v>
                </c:pt>
              </c:strCache>
            </c:strRef>
          </c:tx>
          <c:spPr>
            <a:solidFill>
              <a:srgbClr val="CCCCFF"/>
            </a:solidFill>
            <a:ln w="25400">
              <a:noFill/>
            </a:ln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5.2588420920000134</c:v>
                </c:pt>
                <c:pt idx="1">
                  <c:v>7.5749159199998655</c:v>
                </c:pt>
                <c:pt idx="2">
                  <c:v>10.073500940000002</c:v>
                </c:pt>
                <c:pt idx="3">
                  <c:v>12.775197840000002</c:v>
                </c:pt>
                <c:pt idx="4">
                  <c:v>15.59597744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2033536"/>
        <c:axId val="32662080"/>
      </c:barChart>
      <c:catAx>
        <c:axId val="92033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layout>
            <c:manualLayout>
              <c:xMode val="edge"/>
              <c:yMode val="edge"/>
              <c:x val="1.091646801030606E-2"/>
              <c:y val="0.12962361025731367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9203353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66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chart" Target="../charts/chart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,Primary Title,No Secondry Title"/>
          <p:cNvGraphicFramePr/>
          <p:nvPr/>
        </p:nvGraphicFramePr>
        <p:xfrm>
          <a:off x="552622" y="1055742"/>
          <a:ext cx="8305800" cy="322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Object 13" descr="sheet1,TimeFrame"/>
          <p:cNvGraphicFramePr>
            <a:graphicFrameLocks noChangeAspect="1"/>
          </p:cNvGraphicFramePr>
          <p:nvPr/>
        </p:nvGraphicFramePr>
        <p:xfrm>
          <a:off x="554038" y="4497388"/>
          <a:ext cx="83153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Worksheet" r:id="rId5" imgW="8315249" imgH="1076249" progId="Excel.Sheet.12">
                  <p:embed/>
                </p:oleObj>
              </mc:Choice>
              <mc:Fallback>
                <p:oleObj name="Worksheet" r:id="rId5" imgW="8315249" imgH="1076249" progId="Excel.Sheet.12">
                  <p:embed/>
                  <p:pic>
                    <p:nvPicPr>
                      <p:cNvPr id="0" name="Picture 23" descr="sheet1,TimeFram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4497388"/>
                        <a:ext cx="83153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Total Diabetes Market Trend</a:t>
            </a:r>
          </a:p>
        </p:txBody>
      </p:sp>
      <p:graphicFrame>
        <p:nvGraphicFramePr>
          <p:cNvPr id="2052" name="Object 4" descr="sheet2"/>
          <p:cNvGraphicFramePr>
            <a:graphicFrameLocks noChangeAspect="1"/>
          </p:cNvGraphicFramePr>
          <p:nvPr/>
        </p:nvGraphicFramePr>
        <p:xfrm>
          <a:off x="554038" y="5555396"/>
          <a:ext cx="8315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Worksheet" r:id="rId8" imgW="8315249" imgH="609600" progId="Excel.Sheet.12">
                  <p:embed/>
                </p:oleObj>
              </mc:Choice>
              <mc:Fallback>
                <p:oleObj name="Worksheet" r:id="rId8" imgW="8315249" imgH="609600" progId="Excel.Sheet.12">
                  <p:embed/>
                  <p:pic>
                    <p:nvPicPr>
                      <p:cNvPr id="0" name="Picture 24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5555396"/>
                        <a:ext cx="83153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 descr="lableintroduction"/>
          <p:cNvSpPr txBox="1">
            <a:spLocks noChangeArrowheads="1"/>
          </p:cNvSpPr>
          <p:nvPr/>
        </p:nvSpPr>
        <p:spPr bwMode="auto">
          <a:xfrm>
            <a:off x="482105" y="640557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74120</TotalTime>
  <Words>47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Total Diabetes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2031</cp:revision>
  <cp:lastPrinted>2003-08-22T16:32:12Z</cp:lastPrinted>
  <dcterms:created xsi:type="dcterms:W3CDTF">2001-06-20T12:40:14Z</dcterms:created>
  <dcterms:modified xsi:type="dcterms:W3CDTF">2017-01-18T07:58:07Z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