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B4"/>
    <a:srgbClr val="99CCFF"/>
    <a:srgbClr val="CCCCFF"/>
    <a:srgbClr val="FF9900"/>
    <a:srgbClr val="B2B2B2"/>
    <a:srgbClr val="3366FF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0.10447928901480855"/>
          <c:w val="0.87698692479953766"/>
          <c:h val="0.687593515646609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rgbClr val="90CCB4"/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5776"/>
        <c:axId val="32662080"/>
      </c:barChart>
      <c:catAx>
        <c:axId val="7975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 b="1" i="0" baseline="0" dirty="0" smtClean="0"/>
                  <a:t>Value (in #Currency# bn.)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1.9717546774543088E-2"/>
              <c:y val="0.2048279844961795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000" b="0" i="0" baseline="0">
                <a:latin typeface="Arial" pitchFamily="34" charset="0"/>
              </a:defRPr>
            </a:pPr>
            <a:endParaRPr lang="en-US"/>
          </a:p>
        </c:txPr>
        <c:crossAx val="79755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335404175395526"/>
          <c:y val="0.9046464597797097"/>
          <c:w val="0.79011136795973858"/>
          <c:h val="7.0546898551253082E-2"/>
        </c:manualLayout>
      </c:layout>
      <c:overlay val="0"/>
      <c:txPr>
        <a:bodyPr/>
        <a:lstStyle/>
        <a:p>
          <a:pPr>
            <a:defRPr sz="10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896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,Primary Title,No Secondry Title"/>
          <p:cNvGraphicFramePr/>
          <p:nvPr/>
        </p:nvGraphicFramePr>
        <p:xfrm>
          <a:off x="552622" y="1055742"/>
          <a:ext cx="8305800" cy="2436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3570288"/>
          <a:ext cx="83153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5" imgW="8315249" imgH="1485900" progId="Excel.Sheet.12">
                  <p:embed/>
                </p:oleObj>
              </mc:Choice>
              <mc:Fallback>
                <p:oleObj name="Worksheet" r:id="rId5" imgW="8315249" imgH="1485900" progId="Excel.Sheet.12">
                  <p:embed/>
                  <p:pic>
                    <p:nvPicPr>
                      <p:cNvPr id="0" name="Picture 23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570288"/>
                        <a:ext cx="831532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 descr="sheet2"/>
          <p:cNvGraphicFramePr>
            <a:graphicFrameLocks noChangeAspect="1"/>
          </p:cNvGraphicFramePr>
          <p:nvPr/>
        </p:nvGraphicFramePr>
        <p:xfrm>
          <a:off x="554892" y="5039580"/>
          <a:ext cx="83153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8315249" imgH="1124102" progId="Excel.Sheet.12">
                  <p:embed/>
                </p:oleObj>
              </mc:Choice>
              <mc:Fallback>
                <p:oleObj name="Worksheet" r:id="rId8" imgW="8315249" imgH="1124102" progId="Excel.Sheet.12">
                  <p:embed/>
                  <p:pic>
                    <p:nvPicPr>
                      <p:cNvPr id="0" name="Picture 24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92" y="5039580"/>
                        <a:ext cx="831532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Hypertension Market Trend</a:t>
            </a:r>
          </a:p>
        </p:txBody>
      </p:sp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82105" y="64055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STLY"/>
          <p:cNvSpPr txBox="1">
            <a:spLocks noChangeArrowheads="1"/>
          </p:cNvSpPr>
          <p:nvPr/>
        </p:nvSpPr>
        <p:spPr bwMode="auto">
          <a:xfrm>
            <a:off x="482105" y="62330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74134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Hypertension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2042</cp:revision>
  <cp:lastPrinted>2003-08-22T16:32:12Z</cp:lastPrinted>
  <dcterms:created xsi:type="dcterms:W3CDTF">2001-06-20T12:40:14Z</dcterms:created>
  <dcterms:modified xsi:type="dcterms:W3CDTF">2017-01-18T07:58:07Z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