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21869055361548E-2"/>
          <c:y val="0.10447928901480855"/>
          <c:w val="0.87698692479953766"/>
          <c:h val="0.5803605931034835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AGI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Jul'07</c:v>
                </c:pt>
                <c:pt idx="1">
                  <c:v>MAT Jul'08</c:v>
                </c:pt>
                <c:pt idx="2">
                  <c:v>MAT Jul'09</c:v>
                </c:pt>
                <c:pt idx="3">
                  <c:v>MAT Jul'10</c:v>
                </c:pt>
                <c:pt idx="4">
                  <c:v>MAT Jul'11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0.70000000000000062</c:v>
                </c:pt>
                <c:pt idx="1">
                  <c:v>0.9</c:v>
                </c:pt>
                <c:pt idx="2">
                  <c:v>1.2</c:v>
                </c:pt>
                <c:pt idx="3">
                  <c:v>1.5</c:v>
                </c:pt>
                <c:pt idx="4">
                  <c:v>1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BI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Jul'07</c:v>
                </c:pt>
                <c:pt idx="1">
                  <c:v>MAT Jul'08</c:v>
                </c:pt>
                <c:pt idx="2">
                  <c:v>MAT Jul'09</c:v>
                </c:pt>
                <c:pt idx="3">
                  <c:v>MAT Jul'10</c:v>
                </c:pt>
                <c:pt idx="4">
                  <c:v>MAT Jul'11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0.30000000000000032</c:v>
                </c:pt>
                <c:pt idx="1">
                  <c:v>0.30000000000000032</c:v>
                </c:pt>
                <c:pt idx="2">
                  <c:v>0.4</c:v>
                </c:pt>
                <c:pt idx="3">
                  <c:v>0.5</c:v>
                </c:pt>
                <c:pt idx="4">
                  <c:v>1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DPP4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Jul'07</c:v>
                </c:pt>
                <c:pt idx="1">
                  <c:v>MAT Jul'08</c:v>
                </c:pt>
                <c:pt idx="2">
                  <c:v>MAT Jul'09</c:v>
                </c:pt>
                <c:pt idx="3">
                  <c:v>MAT Jul'10</c:v>
                </c:pt>
                <c:pt idx="4">
                  <c:v>MAT Jul'11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GLIN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Jul'07</c:v>
                </c:pt>
                <c:pt idx="1">
                  <c:v>MAT Jul'08</c:v>
                </c:pt>
                <c:pt idx="2">
                  <c:v>MAT Jul'09</c:v>
                </c:pt>
                <c:pt idx="3">
                  <c:v>MAT Jul'10</c:v>
                </c:pt>
                <c:pt idx="4">
                  <c:v>MAT Jul'11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0.30000000000000032</c:v>
                </c:pt>
                <c:pt idx="1">
                  <c:v>0.4</c:v>
                </c:pt>
                <c:pt idx="2">
                  <c:v>0.60000000000000064</c:v>
                </c:pt>
                <c:pt idx="3">
                  <c:v>0.70000000000000062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GLP1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Jul'07</c:v>
                </c:pt>
                <c:pt idx="1">
                  <c:v>MAT Jul'08</c:v>
                </c:pt>
                <c:pt idx="2">
                  <c:v>MAT Jul'09</c:v>
                </c:pt>
                <c:pt idx="3">
                  <c:v>MAT Jul'10</c:v>
                </c:pt>
                <c:pt idx="4">
                  <c:v>MAT Jul'11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SU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Jul'07</c:v>
                </c:pt>
                <c:pt idx="1">
                  <c:v>MAT Jul'08</c:v>
                </c:pt>
                <c:pt idx="2">
                  <c:v>MAT Jul'09</c:v>
                </c:pt>
                <c:pt idx="3">
                  <c:v>MAT Jul'10</c:v>
                </c:pt>
                <c:pt idx="4">
                  <c:v>MAT Jul'11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0.60000000000000064</c:v>
                </c:pt>
                <c:pt idx="1">
                  <c:v>0.70000000000000062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TZD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Jul'07</c:v>
                </c:pt>
                <c:pt idx="1">
                  <c:v>MAT Jul'08</c:v>
                </c:pt>
                <c:pt idx="2">
                  <c:v>MAT Jul'09</c:v>
                </c:pt>
                <c:pt idx="3">
                  <c:v>MAT Jul'10</c:v>
                </c:pt>
                <c:pt idx="4">
                  <c:v>MAT Jul'11</c:v>
                </c:pt>
              </c:strCache>
            </c:strRef>
          </c:cat>
          <c:val>
            <c:numRef>
              <c:f>Sheet1!$B$8:$F$8</c:f>
              <c:numCache>
                <c:formatCode>General</c:formatCode>
                <c:ptCount val="5"/>
                <c:pt idx="0">
                  <c:v>0.30000000000000032</c:v>
                </c:pt>
                <c:pt idx="1">
                  <c:v>0.30000000000000032</c:v>
                </c:pt>
                <c:pt idx="2">
                  <c:v>0.4</c:v>
                </c:pt>
                <c:pt idx="3">
                  <c:v>0.5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826688"/>
        <c:axId val="32662080"/>
      </c:barChart>
      <c:catAx>
        <c:axId val="75826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b="1" i="0" baseline="0" dirty="0" smtClean="0"/>
                  <a:t>Value in mil. (RMB)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1.5130390811240339E-2"/>
              <c:y val="0.2048278677440290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>
                <a:latin typeface="Arial" pitchFamily="34" charset="0"/>
              </a:defRPr>
            </a:pPr>
            <a:endParaRPr lang="en-US"/>
          </a:p>
        </c:txPr>
        <c:crossAx val="758266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9318909677574693E-2"/>
          <c:y val="0.8669585170822367"/>
          <c:w val="0.88099508776999214"/>
          <c:h val="9.1863359066304759E-2"/>
        </c:manualLayout>
      </c:layout>
      <c:overlay val="1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452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lableintroduction"/>
          <p:cNvSpPr txBox="1">
            <a:spLocks noChangeArrowheads="1"/>
          </p:cNvSpPr>
          <p:nvPr/>
        </p:nvSpPr>
        <p:spPr bwMode="auto">
          <a:xfrm>
            <a:off x="50074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Total; MAT: Moving Annual Total.</a:t>
            </a:r>
          </a:p>
        </p:txBody>
      </p:sp>
      <p:graphicFrame>
        <p:nvGraphicFramePr>
          <p:cNvPr id="14" name="Object 13" descr="sheet1,TimeFrame"/>
          <p:cNvGraphicFramePr>
            <a:graphicFrameLocks noChangeAspect="1"/>
          </p:cNvGraphicFramePr>
          <p:nvPr/>
        </p:nvGraphicFramePr>
        <p:xfrm>
          <a:off x="1125538" y="3519488"/>
          <a:ext cx="66675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Worksheet" r:id="rId4" imgW="6667500" imgH="1666951" progId="Excel.Sheet.12">
                  <p:embed/>
                </p:oleObj>
              </mc:Choice>
              <mc:Fallback>
                <p:oleObj name="Worksheet" r:id="rId4" imgW="6667500" imgH="1666951" progId="Excel.Sheet.12">
                  <p:embed/>
                  <p:pic>
                    <p:nvPicPr>
                      <p:cNvPr id="0" name="Picture 22" descr="sheet1,TimeFram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519488"/>
                        <a:ext cx="66675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Total </a:t>
            </a:r>
            <a:r>
              <a:rPr lang="en-US" altLang="zh-CN" dirty="0" smtClean="0">
                <a:ea typeface="宋体" pitchFamily="2" charset="-122"/>
              </a:rPr>
              <a:t>NIAD Market </a:t>
            </a:r>
            <a:r>
              <a:rPr lang="en-US" altLang="zh-CN" dirty="0">
                <a:ea typeface="宋体" pitchFamily="2" charset="-122"/>
              </a:rPr>
              <a:t>Trend</a:t>
            </a:r>
          </a:p>
        </p:txBody>
      </p:sp>
      <p:graphicFrame>
        <p:nvGraphicFramePr>
          <p:cNvPr id="2053" name="Object 5" descr="sheet2"/>
          <p:cNvGraphicFramePr>
            <a:graphicFrameLocks noChangeAspect="1"/>
          </p:cNvGraphicFramePr>
          <p:nvPr/>
        </p:nvGraphicFramePr>
        <p:xfrm>
          <a:off x="1125538" y="5170488"/>
          <a:ext cx="66675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Worksheet" r:id="rId7" imgW="6667500" imgH="1428902" progId="Excel.Sheet.12">
                  <p:embed/>
                </p:oleObj>
              </mc:Choice>
              <mc:Fallback>
                <p:oleObj name="Worksheet" r:id="rId7" imgW="6667500" imgH="1428902" progId="Excel.Sheet.12">
                  <p:embed/>
                  <p:pic>
                    <p:nvPicPr>
                      <p:cNvPr id="0" name="Picture 23" descr="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5170488"/>
                        <a:ext cx="66675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hart 7" descr="chart,Primary Title,No Secondry Title"/>
          <p:cNvGraphicFramePr/>
          <p:nvPr/>
        </p:nvGraphicFramePr>
        <p:xfrm>
          <a:off x="552622" y="1055742"/>
          <a:ext cx="8305800" cy="235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Text Box 8" descr="footnote"/>
          <p:cNvSpPr txBox="1">
            <a:spLocks noChangeArrowheads="1"/>
          </p:cNvSpPr>
          <p:nvPr/>
        </p:nvSpPr>
        <p:spPr bwMode="auto">
          <a:xfrm>
            <a:off x="3390900" y="6624128"/>
            <a:ext cx="2361417" cy="23387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 smtClean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 Box 8" descr="lableSTLY"/>
          <p:cNvSpPr txBox="1">
            <a:spLocks noChangeArrowheads="1"/>
          </p:cNvSpPr>
          <p:nvPr/>
        </p:nvSpPr>
        <p:spPr bwMode="auto">
          <a:xfrm>
            <a:off x="7924800" y="5191630"/>
            <a:ext cx="1054100" cy="9805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74157</TotalTime>
  <Words>46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Total NIAD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2069</cp:revision>
  <cp:lastPrinted>2003-08-22T16:32:12Z</cp:lastPrinted>
  <dcterms:created xsi:type="dcterms:W3CDTF">2001-06-20T12:40:14Z</dcterms:created>
  <dcterms:modified xsi:type="dcterms:W3CDTF">2017-01-18T07:58:09Z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