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33807700642924"/>
          <c:y val="0.10447928901480855"/>
          <c:w val="0.80053432541114256"/>
          <c:h val="0.6015074503920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Sep'10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Sheet1!$B$1:$I$1</c:f>
              <c:strCache>
                <c:ptCount val="8"/>
                <c:pt idx="0">
                  <c:v>Glucophage</c:v>
                </c:pt>
                <c:pt idx="1">
                  <c:v>Amaryl</c:v>
                </c:pt>
                <c:pt idx="2">
                  <c:v>Byetta</c:v>
                </c:pt>
                <c:pt idx="3">
                  <c:v>Diamicron</c:v>
                </c:pt>
                <c:pt idx="4">
                  <c:v>Glucobay</c:v>
                </c:pt>
                <c:pt idx="5">
                  <c:v>Januvia</c:v>
                </c:pt>
                <c:pt idx="6">
                  <c:v>Novonorm</c:v>
                </c:pt>
                <c:pt idx="7">
                  <c:v>Starlix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47.7</c:v>
                </c:pt>
                <c:pt idx="1">
                  <c:v>26.3</c:v>
                </c:pt>
                <c:pt idx="2">
                  <c:v>0.9</c:v>
                </c:pt>
                <c:pt idx="3">
                  <c:v>37.300000000000004</c:v>
                </c:pt>
                <c:pt idx="4">
                  <c:v>172</c:v>
                </c:pt>
                <c:pt idx="5">
                  <c:v>0.2</c:v>
                </c:pt>
                <c:pt idx="6">
                  <c:v>82</c:v>
                </c:pt>
                <c:pt idx="7">
                  <c:v>13.3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MAT Sep'11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Sheet1!$B$1:$I$1</c:f>
              <c:strCache>
                <c:ptCount val="8"/>
                <c:pt idx="0">
                  <c:v>Glucophage</c:v>
                </c:pt>
                <c:pt idx="1">
                  <c:v>Amaryl</c:v>
                </c:pt>
                <c:pt idx="2">
                  <c:v>Byetta</c:v>
                </c:pt>
                <c:pt idx="3">
                  <c:v>Diamicron</c:v>
                </c:pt>
                <c:pt idx="4">
                  <c:v>Glucobay</c:v>
                </c:pt>
                <c:pt idx="5">
                  <c:v>Januvia</c:v>
                </c:pt>
                <c:pt idx="6">
                  <c:v>Novonorm</c:v>
                </c:pt>
                <c:pt idx="7">
                  <c:v>Starlix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62.2</c:v>
                </c:pt>
                <c:pt idx="1">
                  <c:v>42.8</c:v>
                </c:pt>
                <c:pt idx="2">
                  <c:v>3.2</c:v>
                </c:pt>
                <c:pt idx="3">
                  <c:v>42.7</c:v>
                </c:pt>
                <c:pt idx="4">
                  <c:v>227.2</c:v>
                </c:pt>
                <c:pt idx="5">
                  <c:v>1.9000000000000001</c:v>
                </c:pt>
                <c:pt idx="6">
                  <c:v>111.3</c:v>
                </c:pt>
                <c:pt idx="7">
                  <c:v>14.9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756800"/>
        <c:axId val="32662080"/>
      </c:barChart>
      <c:lineChart>
        <c:grouping val="standard"/>
        <c:varyColors val="0"/>
        <c:ser>
          <c:idx val="1"/>
          <c:order val="2"/>
          <c:tx>
            <c:strRef>
              <c:f>Sheet1!$A$4</c:f>
              <c:strCache>
                <c:ptCount val="1"/>
                <c:pt idx="0">
                  <c:v>MAT Sep'11 Growth (vs. STLY)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dLbls>
            <c:numFmt formatCode="0.0%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Sheet1!$B$1:$I$1</c:f>
              <c:strCache>
                <c:ptCount val="8"/>
                <c:pt idx="0">
                  <c:v>Glucophage</c:v>
                </c:pt>
                <c:pt idx="1">
                  <c:v>Amaryl</c:v>
                </c:pt>
                <c:pt idx="2">
                  <c:v>Byetta</c:v>
                </c:pt>
                <c:pt idx="3">
                  <c:v>Diamicron</c:v>
                </c:pt>
                <c:pt idx="4">
                  <c:v>Glucobay</c:v>
                </c:pt>
                <c:pt idx="5">
                  <c:v>Januvia</c:v>
                </c:pt>
                <c:pt idx="6">
                  <c:v>Novonorm</c:v>
                </c:pt>
                <c:pt idx="7">
                  <c:v>Starlix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0.30000000000000032</c:v>
                </c:pt>
                <c:pt idx="1">
                  <c:v>0.63000000000001866</c:v>
                </c:pt>
                <c:pt idx="2">
                  <c:v>2.71</c:v>
                </c:pt>
                <c:pt idx="3">
                  <c:v>0.14000000000000001</c:v>
                </c:pt>
                <c:pt idx="4">
                  <c:v>0.32000000000000955</c:v>
                </c:pt>
                <c:pt idx="5">
                  <c:v>9.83</c:v>
                </c:pt>
                <c:pt idx="6">
                  <c:v>0.36000000000000032</c:v>
                </c:pt>
                <c:pt idx="7">
                  <c:v>0.12000000000000002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35072"/>
        <c:axId val="32662656"/>
      </c:lineChart>
      <c:catAx>
        <c:axId val="79756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 dirty="0" smtClean="0"/>
                  <a:t>Value in mil. (USD)</a:t>
                </a:r>
                <a:endParaRPr lang="en-US" sz="1200" b="1" i="0" baseline="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>
                <a:latin typeface="Arial" pitchFamily="34" charset="0"/>
              </a:defRPr>
            </a:pPr>
            <a:endParaRPr lang="en-US"/>
          </a:p>
        </c:txPr>
        <c:crossAx val="79756800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/>
                  <a:t>Growth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92035072"/>
        <c:crosses val="max"/>
        <c:crossBetween val="between"/>
      </c:valAx>
      <c:catAx>
        <c:axId val="92035072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2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221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NIAD Focused Brand Total Performance </a:t>
            </a:r>
          </a:p>
        </p:txBody>
      </p:sp>
      <p:graphicFrame>
        <p:nvGraphicFramePr>
          <p:cNvPr id="7" name="Chart 6" descr="chart"/>
          <p:cNvGraphicFramePr/>
          <p:nvPr/>
        </p:nvGraphicFramePr>
        <p:xfrm>
          <a:off x="489122" y="1271642"/>
          <a:ext cx="8305800" cy="383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 Box 8" descr="lableSTLY"/>
          <p:cNvSpPr txBox="1">
            <a:spLocks noChangeArrowheads="1"/>
          </p:cNvSpPr>
          <p:nvPr/>
        </p:nvSpPr>
        <p:spPr bwMode="auto">
          <a:xfrm>
            <a:off x="4821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52" name="Object 4" descr="sheet"/>
          <p:cNvGraphicFramePr>
            <a:graphicFrameLocks noChangeAspect="1"/>
          </p:cNvGraphicFramePr>
          <p:nvPr/>
        </p:nvGraphicFramePr>
        <p:xfrm>
          <a:off x="474663" y="5272088"/>
          <a:ext cx="82248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Worksheet" r:id="rId5" imgW="8229600" imgH="828751" progId="Excel.Sheet.12">
                  <p:embed/>
                </p:oleObj>
              </mc:Choice>
              <mc:Fallback>
                <p:oleObj name="Worksheet" r:id="rId5" imgW="8229600" imgH="828751" progId="Excel.Sheet.12">
                  <p:embed/>
                  <p:pic>
                    <p:nvPicPr>
                      <p:cNvPr id="0" name="Picture 1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5272088"/>
                        <a:ext cx="8224837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74141</TotalTime>
  <Words>42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NIAD Focused Brand Total Performance 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2028</cp:revision>
  <cp:lastPrinted>2003-08-22T16:32:12Z</cp:lastPrinted>
  <dcterms:created xsi:type="dcterms:W3CDTF">2001-06-20T12:40:14Z</dcterms:created>
  <dcterms:modified xsi:type="dcterms:W3CDTF">2017-01-18T07:58:11Z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