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0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3807700642924"/>
          <c:y val="0.10447928901480855"/>
          <c:w val="0.76742601555541334"/>
          <c:h val="0.7240764623772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China Market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baseline="0">
                    <a:solidFill>
                      <a:schemeClr val="tx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17529473640</c:v>
                </c:pt>
                <c:pt idx="1">
                  <c:v>25249719733</c:v>
                </c:pt>
                <c:pt idx="2">
                  <c:v>33578336462</c:v>
                </c:pt>
                <c:pt idx="3">
                  <c:v>42583992802</c:v>
                </c:pt>
                <c:pt idx="4">
                  <c:v>51986591475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BMS Focus Market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1000" b="1" i="0" baseline="0">
                    <a:latin typeface="Arial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3579114312</c:v>
                </c:pt>
                <c:pt idx="1">
                  <c:v>5233570855</c:v>
                </c:pt>
                <c:pt idx="2">
                  <c:v>7067830667</c:v>
                </c:pt>
                <c:pt idx="3">
                  <c:v>8988989415</c:v>
                </c:pt>
                <c:pt idx="4">
                  <c:v>11343124065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9753216"/>
        <c:axId val="32662080"/>
      </c:barChart>
      <c:lineChart>
        <c:grouping val="standard"/>
        <c:varyColors val="0"/>
        <c:ser>
          <c:idx val="1"/>
          <c:order val="2"/>
          <c:tx>
            <c:strRef>
              <c:f>Sheet1!$A$4</c:f>
              <c:strCache>
                <c:ptCount val="1"/>
                <c:pt idx="0">
                  <c:v>China Market Growth</c:v>
                </c:pt>
              </c:strCache>
            </c:strRef>
          </c:tx>
          <c:spPr>
            <a:ln w="25400">
              <a:solidFill>
                <a:schemeClr val="accent1"/>
              </a:solidFill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rgbClr val="4E71D1"/>
                </a:solidFill>
              </a:ln>
            </c:spPr>
          </c:marker>
          <c:dLbls>
            <c:numFmt formatCode="0.0%" sourceLinked="0"/>
            <c:txPr>
              <a:bodyPr/>
              <a:lstStyle/>
              <a:p>
                <a:pPr>
                  <a:defRPr sz="1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MAT Jul '07</c:v>
                </c:pt>
                <c:pt idx="1">
                  <c:v>MAT Jul '08</c:v>
                </c:pt>
                <c:pt idx="2">
                  <c:v>MAT Jul '09</c:v>
                </c:pt>
                <c:pt idx="3">
                  <c:v>MAT Jul '10</c:v>
                </c:pt>
                <c:pt idx="4">
                  <c:v>MAT Jul '11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1">
                  <c:v>0.44400000000000089</c:v>
                </c:pt>
                <c:pt idx="2">
                  <c:v>0.33300000000001106</c:v>
                </c:pt>
                <c:pt idx="3">
                  <c:v>0.27</c:v>
                </c:pt>
                <c:pt idx="4">
                  <c:v>0.22200000000000042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754752"/>
        <c:axId val="32662656"/>
      </c:lineChart>
      <c:catAx>
        <c:axId val="79753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 b="1" i="0" baseline="0" dirty="0" smtClean="0"/>
                  <a:t>Value (in #Currency# bn.)</a:t>
                </a:r>
                <a:endParaRPr lang="en-US" sz="1200" b="1" i="0" baseline="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>
                <a:latin typeface="Arial" pitchFamily="34" charset="0"/>
              </a:defRPr>
            </a:pPr>
            <a:endParaRPr lang="en-US"/>
          </a:p>
        </c:txPr>
        <c:crossAx val="79753216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 sz="1200"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200" b="0" i="0" baseline="0"/>
            </a:pPr>
            <a:endParaRPr lang="en-US"/>
          </a:p>
        </c:txPr>
        <c:crossAx val="79754752"/>
        <c:crosses val="max"/>
        <c:crossBetween val="between"/>
      </c:valAx>
      <c:catAx>
        <c:axId val="79754752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2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583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31" name="Chart 30" descr="chart"/>
          <p:cNvGraphicFramePr/>
          <p:nvPr/>
        </p:nvGraphicFramePr>
        <p:xfrm>
          <a:off x="489122" y="1271642"/>
          <a:ext cx="8305800" cy="3833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Platinum Market Total Performance </a:t>
            </a: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0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Box 8" descr="lableSTLY"/>
          <p:cNvSpPr txBox="1">
            <a:spLocks noChangeArrowheads="1"/>
          </p:cNvSpPr>
          <p:nvPr/>
        </p:nvSpPr>
        <p:spPr bwMode="auto">
          <a:xfrm>
            <a:off x="482105" y="62203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052" name="Object 4" descr="sheet"/>
          <p:cNvGraphicFramePr>
            <a:graphicFrameLocks noChangeAspect="1"/>
          </p:cNvGraphicFramePr>
          <p:nvPr/>
        </p:nvGraphicFramePr>
        <p:xfrm>
          <a:off x="519113" y="5260975"/>
          <a:ext cx="81851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r:id="rId5" imgW="8191452" imgH="828675" progId="Excel.Sheet.12">
                  <p:embed/>
                </p:oleObj>
              </mc:Choice>
              <mc:Fallback>
                <p:oleObj name="Worksheet" r:id="rId5" imgW="8191452" imgH="828675" progId="Excel.Sheet.12">
                  <p:embed/>
                  <p:pic>
                    <p:nvPicPr>
                      <p:cNvPr id="0" name="Picture 13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5260975"/>
                        <a:ext cx="818515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74113</TotalTime>
  <Words>43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Platinum Market Total Performance 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2030</cp:revision>
  <cp:lastPrinted>2003-08-22T16:32:12Z</cp:lastPrinted>
  <dcterms:created xsi:type="dcterms:W3CDTF">2001-06-20T12:40:14Z</dcterms:created>
  <dcterms:modified xsi:type="dcterms:W3CDTF">2017-01-18T07:58:13Z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