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993366"/>
    <a:srgbClr val="17B65F"/>
    <a:srgbClr val="FF9900"/>
    <a:srgbClr val="63FF31"/>
    <a:srgbClr val="CC99FF"/>
    <a:srgbClr val="99FF66"/>
    <a:srgbClr val="FF66FF"/>
    <a:srgbClr val="B2B2B2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865290172061756"/>
          <c:y val="1.744084262194498E-2"/>
          <c:w val="0.40322717993585838"/>
          <c:h val="0.3355864607833289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NIAD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Glucophage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8.1552284101000044E-2</c:v>
                </c:pt>
                <c:pt idx="1">
                  <c:v>8.1307261029000003E-2</c:v>
                </c:pt>
                <c:pt idx="2">
                  <c:v>8.2999497018000024E-2</c:v>
                </c:pt>
                <c:pt idx="3">
                  <c:v>8.3862363419001745E-2</c:v>
                </c:pt>
                <c:pt idx="4">
                  <c:v>8.6921736094000043E-2</c:v>
                </c:pt>
                <c:pt idx="5">
                  <c:v>8.7713268376000061E-2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Amaryl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5.8896021083002438E-2</c:v>
                </c:pt>
                <c:pt idx="1">
                  <c:v>5.9421349381999847E-2</c:v>
                </c:pt>
                <c:pt idx="2">
                  <c:v>5.9919752158000134E-2</c:v>
                </c:pt>
                <c:pt idx="3">
                  <c:v>5.9518745445000083E-2</c:v>
                </c:pt>
                <c:pt idx="4">
                  <c:v>6.2964193813000904E-2</c:v>
                </c:pt>
                <c:pt idx="5">
                  <c:v>6.1480786308000024E-2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Byetta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5.1652948220000001E-3</c:v>
                </c:pt>
                <c:pt idx="1">
                  <c:v>5.3913470160000133E-3</c:v>
                </c:pt>
                <c:pt idx="2">
                  <c:v>5.4847096650002033E-3</c:v>
                </c:pt>
                <c:pt idx="3">
                  <c:v>5.7952445089999999E-3</c:v>
                </c:pt>
                <c:pt idx="4">
                  <c:v>6.3130693790000103E-3</c:v>
                </c:pt>
                <c:pt idx="5">
                  <c:v>6.1274133169999766E-3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Diamicron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666699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5.2958543014999977E-2</c:v>
                </c:pt>
                <c:pt idx="1">
                  <c:v>5.5501091792000024E-2</c:v>
                </c:pt>
                <c:pt idx="2">
                  <c:v>5.4984340429000023E-2</c:v>
                </c:pt>
                <c:pt idx="3">
                  <c:v>5.6517290587000092E-2</c:v>
                </c:pt>
                <c:pt idx="4">
                  <c:v>5.5121169420999747E-2</c:v>
                </c:pt>
                <c:pt idx="5">
                  <c:v>5.572039146700003E-2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Glucobay</c:v>
                </c:pt>
              </c:strCache>
            </c:strRef>
          </c:tx>
          <c:spPr>
            <a:ln w="12700">
              <a:solidFill>
                <a:srgbClr val="63FF31"/>
              </a:solidFill>
            </a:ln>
          </c:spPr>
          <c:marker>
            <c:symbol val="diamond"/>
            <c:size val="7"/>
            <c:spPr>
              <a:solidFill>
                <a:srgbClr val="63FF31"/>
              </a:solidFill>
              <a:ln>
                <a:solidFill>
                  <a:srgbClr val="63FF3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0.29338737975701717</c:v>
                </c:pt>
                <c:pt idx="1">
                  <c:v>0.29645546845699999</c:v>
                </c:pt>
                <c:pt idx="2">
                  <c:v>0.29559663357299998</c:v>
                </c:pt>
                <c:pt idx="3">
                  <c:v>0.30114896733901919</c:v>
                </c:pt>
                <c:pt idx="4">
                  <c:v>0.29469797779700974</c:v>
                </c:pt>
                <c:pt idx="5">
                  <c:v>0.29484745540700008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Januvia</c:v>
                </c:pt>
              </c:strCache>
            </c:strRef>
          </c:tx>
          <c:spPr>
            <a:ln w="12700">
              <a:solidFill>
                <a:srgbClr val="17B65F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3.5290415420001298E-3</c:v>
                </c:pt>
                <c:pt idx="1">
                  <c:v>3.6782779040000092E-3</c:v>
                </c:pt>
                <c:pt idx="2">
                  <c:v>3.5790851229999996E-3</c:v>
                </c:pt>
                <c:pt idx="3">
                  <c:v>4.0439422069999996E-3</c:v>
                </c:pt>
                <c:pt idx="4">
                  <c:v>4.7200528230000004E-3</c:v>
                </c:pt>
                <c:pt idx="5">
                  <c:v>5.0809884790000001E-3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Novonorm</c:v>
                </c:pt>
              </c:strCache>
            </c:strRef>
          </c:tx>
          <c:spPr>
            <a:ln w="12700">
              <a:solidFill>
                <a:srgbClr val="FF99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0.14883186207400001</c:v>
                </c:pt>
                <c:pt idx="1">
                  <c:v>0.14489970549200529</c:v>
                </c:pt>
                <c:pt idx="2">
                  <c:v>0.145663272688</c:v>
                </c:pt>
                <c:pt idx="3">
                  <c:v>0.13728769860000001</c:v>
                </c:pt>
                <c:pt idx="4">
                  <c:v>0.13494064962499999</c:v>
                </c:pt>
                <c:pt idx="5">
                  <c:v>0.13218420196299999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Starlix</c:v>
                </c:pt>
              </c:strCache>
            </c:strRef>
          </c:tx>
          <c:spPr>
            <a:ln w="12700">
              <a:solidFill>
                <a:srgbClr val="993366"/>
              </a:solidFill>
            </a:ln>
          </c:spPr>
          <c:marker>
            <c:symbol val="diamond"/>
            <c:size val="7"/>
            <c:spPr>
              <a:solidFill>
                <a:srgbClr val="993366"/>
              </a:solidFill>
              <a:ln>
                <a:solidFill>
                  <a:srgbClr val="993366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Sheet1!$B$10:$G$10</c:f>
              <c:numCache>
                <c:formatCode>General</c:formatCode>
                <c:ptCount val="6"/>
                <c:pt idx="0">
                  <c:v>1.8768071262000828E-2</c:v>
                </c:pt>
                <c:pt idx="1">
                  <c:v>1.8016466394000001E-2</c:v>
                </c:pt>
                <c:pt idx="2">
                  <c:v>1.8434177111000163E-2</c:v>
                </c:pt>
                <c:pt idx="3">
                  <c:v>1.7820877952000061E-2</c:v>
                </c:pt>
                <c:pt idx="4">
                  <c:v>1.5953421795000578E-2</c:v>
                </c:pt>
                <c:pt idx="5">
                  <c:v>1.3990745498000398E-2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Onglyza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Sheet1!$B$11:$G$11</c:f>
              <c:numCache>
                <c:formatCode>General</c:formatCode>
                <c:ptCount val="6"/>
                <c:pt idx="2">
                  <c:v>7.2761530000004494E-6</c:v>
                </c:pt>
                <c:pt idx="3">
                  <c:v>4.5298924000002575E-5</c:v>
                </c:pt>
                <c:pt idx="4">
                  <c:v>1.0054459300000398E-4</c:v>
                </c:pt>
                <c:pt idx="5">
                  <c:v>1.458082700000056E-4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Galvus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Sheet1!$B$12:$G$12</c:f>
              <c:numCache>
                <c:formatCode>General</c:formatCode>
                <c:ptCount val="6"/>
                <c:pt idx="3">
                  <c:v>2.2705370000001784E-6</c:v>
                </c:pt>
                <c:pt idx="4">
                  <c:v>4.6789290000002435E-6</c:v>
                </c:pt>
                <c:pt idx="5">
                  <c:v>5.960172000000289E-6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384"/>
        <c:axId val="32662080"/>
      </c:lineChart>
      <c:catAx>
        <c:axId val="92432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smtClean="0"/>
                  <a:t>Market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851828521432675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92432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3027119337358855"/>
          <c:w val="1"/>
          <c:h val="4.3754780652418834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793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NIAD Market</c:v>
                </c:pt>
              </c:strCache>
            </c:strRef>
          </c:tx>
          <c:spPr>
            <a:solidFill>
              <a:srgbClr val="4E71D1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Sheet1!$B$2:$G$2</c:f>
              <c:numCache>
                <c:formatCode>#,##0</c:formatCode>
                <c:ptCount val="6"/>
                <c:pt idx="0">
                  <c:v>1288.44417</c:v>
                </c:pt>
                <c:pt idx="1">
                  <c:v>1374.607121</c:v>
                </c:pt>
                <c:pt idx="2">
                  <c:v>1356.7609689999999</c:v>
                </c:pt>
                <c:pt idx="3">
                  <c:v>1377.20712</c:v>
                </c:pt>
                <c:pt idx="4">
                  <c:v>1336.6308039999999</c:v>
                </c:pt>
                <c:pt idx="5">
                  <c:v>1389.2216109999999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Glucophage</c:v>
                </c:pt>
              </c:strCache>
            </c:strRef>
          </c:tx>
          <c:spPr>
            <a:solidFill>
              <a:srgbClr val="00CCFF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Sheet1!$B$3:$G$3</c:f>
              <c:numCache>
                <c:formatCode>#,##0</c:formatCode>
                <c:ptCount val="6"/>
                <c:pt idx="0">
                  <c:v>105.075565</c:v>
                </c:pt>
                <c:pt idx="1">
                  <c:v>111.76554</c:v>
                </c:pt>
                <c:pt idx="2">
                  <c:v>112.61047799999965</c:v>
                </c:pt>
                <c:pt idx="3">
                  <c:v>115.49584400000002</c:v>
                </c:pt>
                <c:pt idx="4">
                  <c:v>116.18226999999999</c:v>
                </c:pt>
                <c:pt idx="5">
                  <c:v>121.853168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19360"/>
        <c:axId val="32663808"/>
      </c:barChart>
      <c:catAx>
        <c:axId val="2319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RMB mio.)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11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231936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181380284122707"/>
          <c:y val="1.5228426395939481E-2"/>
          <c:w val="0.2647701975086833"/>
          <c:h val="0.13548822894600104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5874771609275851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NIAD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0.15694243982201289</c:v>
                </c:pt>
                <c:pt idx="1">
                  <c:v>0.17620887614500041</c:v>
                </c:pt>
                <c:pt idx="2">
                  <c:v>0.18169528982700819</c:v>
                </c:pt>
                <c:pt idx="3">
                  <c:v>0.17250441538800004</c:v>
                </c:pt>
                <c:pt idx="4">
                  <c:v>0.11063528077200278</c:v>
                </c:pt>
                <c:pt idx="5">
                  <c:v>4.5925170921999985E-2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Glucophage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0.21509747400000498</c:v>
                </c:pt>
                <c:pt idx="1">
                  <c:v>0.21506226369000436</c:v>
                </c:pt>
                <c:pt idx="2">
                  <c:v>0.23832490331699999</c:v>
                </c:pt>
                <c:pt idx="3">
                  <c:v>0.22044372809599999</c:v>
                </c:pt>
                <c:pt idx="4">
                  <c:v>0.21697899947800456</c:v>
                </c:pt>
                <c:pt idx="5">
                  <c:v>0.15526408157300831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Amaryl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Byetta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Diamicron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666699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Glucobay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63FF31"/>
              </a:solidFill>
              <a:ln>
                <a:solidFill>
                  <a:srgbClr val="63FF3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0.21345570461499999</c:v>
                </c:pt>
                <c:pt idx="1">
                  <c:v>0.23240140744500543</c:v>
                </c:pt>
                <c:pt idx="2">
                  <c:v>0.22189087775899988</c:v>
                </c:pt>
                <c:pt idx="3">
                  <c:v>0.22892254193100001</c:v>
                </c:pt>
                <c:pt idx="4">
                  <c:v>0.120561018677</c:v>
                </c:pt>
                <c:pt idx="5">
                  <c:v>5.7018373089999998E-2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Januvia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Novonorm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Starlix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993366"/>
              </a:solidFill>
              <a:ln>
                <a:solidFill>
                  <a:srgbClr val="993366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Sheet1!$B$10:$G$10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Onglyza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Sheet1!$B$11:$G$11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Galvus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</c:strCache>
            </c:strRef>
          </c:cat>
          <c:val>
            <c:numRef>
              <c:f>Sheet1!$B$12:$G$12</c:f>
              <c:numCache>
                <c:formatCode>General</c:formatCode>
                <c:ptCount val="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7392"/>
        <c:axId val="70255744"/>
      </c:line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 i="0" baseline="0"/>
            </a:pPr>
            <a:endParaRPr lang="en-US"/>
          </a:p>
        </c:txPr>
        <c:crossAx val="70255744"/>
        <c:crosses val="autoZero"/>
        <c:auto val="1"/>
        <c:lblAlgn val="ctr"/>
        <c:lblOffset val="100"/>
        <c:noMultiLvlLbl val="0"/>
      </c:catAx>
      <c:valAx>
        <c:axId val="70255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08667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13"/>
          <c:h val="0.56090126910882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Glucophage</c:v>
                </c:pt>
                <c:pt idx="1">
                  <c:v>Amaryl</c:v>
                </c:pt>
                <c:pt idx="2">
                  <c:v>Byetta</c:v>
                </c:pt>
                <c:pt idx="3">
                  <c:v>Diamicron</c:v>
                </c:pt>
                <c:pt idx="4">
                  <c:v>Glucobay</c:v>
                </c:pt>
                <c:pt idx="5">
                  <c:v>Januvia</c:v>
                </c:pt>
                <c:pt idx="6">
                  <c:v>Novonorm</c:v>
                </c:pt>
                <c:pt idx="7">
                  <c:v>Starlix</c:v>
                </c:pt>
                <c:pt idx="8">
                  <c:v>Onglyza</c:v>
                </c:pt>
                <c:pt idx="9">
                  <c:v>Galvus</c:v>
                </c:pt>
              </c:strCache>
            </c:strRef>
          </c:cat>
          <c:val>
            <c:numRef>
              <c:f>Sheet1!$B$2:$K$2</c:f>
              <c:numCache>
                <c:formatCode>#,##0.00000</c:formatCode>
                <c:ptCount val="10"/>
                <c:pt idx="0">
                  <c:v>0.26847562078100001</c:v>
                </c:pt>
                <c:pt idx="1">
                  <c:v>0.27940405506299998</c:v>
                </c:pt>
                <c:pt idx="2">
                  <c:v>6.2767520381999994E-2</c:v>
                </c:pt>
                <c:pt idx="3">
                  <c:v>7.0885098719999998E-3</c:v>
                </c:pt>
                <c:pt idx="4">
                  <c:v>0.36222590203600002</c:v>
                </c:pt>
                <c:pt idx="5" formatCode="General">
                  <c:v>7.874765587800002E-2</c:v>
                </c:pt>
                <c:pt idx="6" formatCode="General">
                  <c:v>-2.3142236910000001E-3</c:v>
                </c:pt>
                <c:pt idx="7" formatCode="General">
                  <c:v>-0.11560011690100012</c:v>
                </c:pt>
                <c:pt idx="8" formatCode="General">
                  <c:v>3.3207179600000998E-3</c:v>
                </c:pt>
                <c:pt idx="9" formatCode="General">
                  <c:v>1.3574024800000101E-4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606976"/>
        <c:axId val="32164096"/>
      </c:barChart>
      <c:catAx>
        <c:axId val="6060697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700" b="0"/>
            </a:pPr>
            <a:endParaRPr lang="en-US"/>
          </a:p>
        </c:txPr>
        <c:crossAx val="32164096"/>
        <c:crosses val="autoZero"/>
        <c:auto val="1"/>
        <c:lblAlgn val="ctr"/>
        <c:lblOffset val="100"/>
        <c:noMultiLvlLbl val="0"/>
      </c:catAx>
      <c:valAx>
        <c:axId val="32164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06069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293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694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Market Performance by Brand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974140" y="138362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#Product: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Rectangle 20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4" name="Text Box 8" descr="lableintroduction"/>
          <p:cNvSpPr txBox="1">
            <a:spLocks noChangeArrowheads="1"/>
          </p:cNvSpPr>
          <p:nvPr/>
        </p:nvSpPr>
        <p:spPr bwMode="auto">
          <a:xfrm>
            <a:off x="4694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 Box 8" descr="lableSTLY"/>
          <p:cNvSpPr txBox="1">
            <a:spLocks noChangeArrowheads="1"/>
          </p:cNvSpPr>
          <p:nvPr/>
        </p:nvSpPr>
        <p:spPr bwMode="auto">
          <a:xfrm>
            <a:off x="4694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9" name="Chart 28" descr="chart3,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74295</TotalTime>
  <Words>74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NIAD Market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2092</cp:revision>
  <cp:lastPrinted>2003-08-22T16:32:12Z</cp:lastPrinted>
  <dcterms:created xsi:type="dcterms:W3CDTF">2001-06-20T12:40:14Z</dcterms:created>
  <dcterms:modified xsi:type="dcterms:W3CDTF">2017-01-18T07:58:14Z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