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00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99FF66"/>
    <a:srgbClr val="FF66FF"/>
    <a:srgbClr val="FF9900"/>
    <a:srgbClr val="B2B2B2"/>
    <a:srgbClr val="3366FF"/>
    <a:srgbClr val="009999"/>
    <a:srgbClr val="99CCFF"/>
    <a:srgbClr val="CC66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914" autoAdjust="0"/>
    <p:restoredTop sz="99094" autoAdjust="0"/>
  </p:normalViewPr>
  <p:slideViewPr>
    <p:cSldViewPr snapToGrid="0">
      <p:cViewPr>
        <p:scale>
          <a:sx n="100" d="100"/>
          <a:sy n="100" d="100"/>
        </p:scale>
        <p:origin x="-756" y="-7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365860414935339"/>
          <c:y val="0.16791318597865623"/>
          <c:w val="0.82104037763402626"/>
          <c:h val="0.559497182141572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ARV Market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Sheet1!$B$2:$M$2</c:f>
              <c:numCache>
                <c:formatCode>#,##0</c:formatCode>
                <c:ptCount val="12"/>
                <c:pt idx="0">
                  <c:v>10.799099</c:v>
                </c:pt>
                <c:pt idx="1">
                  <c:v>14.662201</c:v>
                </c:pt>
                <c:pt idx="2">
                  <c:v>10.305177</c:v>
                </c:pt>
                <c:pt idx="3">
                  <c:v>13.093074</c:v>
                </c:pt>
                <c:pt idx="4">
                  <c:v>14.990576000000004</c:v>
                </c:pt>
                <c:pt idx="5">
                  <c:v>17.102176</c:v>
                </c:pt>
                <c:pt idx="6">
                  <c:v>9.1124650000000003</c:v>
                </c:pt>
                <c:pt idx="7">
                  <c:v>14.791446000000002</c:v>
                </c:pt>
                <c:pt idx="8">
                  <c:v>15.837873999999999</c:v>
                </c:pt>
                <c:pt idx="9">
                  <c:v>14.068976000000001</c:v>
                </c:pt>
                <c:pt idx="10">
                  <c:v>15.108975999999998</c:v>
                </c:pt>
                <c:pt idx="11">
                  <c:v>17.209706999999689</c:v>
                </c:pt>
              </c:numCache>
            </c:numRef>
          </c:val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Entecavir</c:v>
                </c:pt>
              </c:strCache>
            </c:strRef>
          </c:tx>
          <c:invertIfNegative val="0"/>
          <c:dLbls>
            <c:numFmt formatCode="#,##0.0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Sheet1!$B$3:$M$3</c:f>
              <c:numCache>
                <c:formatCode>#,##0</c:formatCode>
                <c:ptCount val="12"/>
                <c:pt idx="0">
                  <c:v>1.4565599999999999</c:v>
                </c:pt>
                <c:pt idx="1">
                  <c:v>1.7001320000000002</c:v>
                </c:pt>
                <c:pt idx="2">
                  <c:v>1.2989199999999999</c:v>
                </c:pt>
                <c:pt idx="3">
                  <c:v>1.9653199999999997</c:v>
                </c:pt>
                <c:pt idx="4">
                  <c:v>1.854433</c:v>
                </c:pt>
                <c:pt idx="5">
                  <c:v>2.353764</c:v>
                </c:pt>
                <c:pt idx="6">
                  <c:v>1.2292139999999998</c:v>
                </c:pt>
                <c:pt idx="7">
                  <c:v>1.9154519999999997</c:v>
                </c:pt>
                <c:pt idx="8">
                  <c:v>2.062522</c:v>
                </c:pt>
                <c:pt idx="9">
                  <c:v>1.6814209999999998</c:v>
                </c:pt>
                <c:pt idx="10">
                  <c:v>1.849855</c:v>
                </c:pt>
                <c:pt idx="11">
                  <c:v>2.3480030000000003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76210176"/>
        <c:axId val="32662080"/>
      </c:barChart>
      <c:catAx>
        <c:axId val="7621017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2700000" vert="horz"/>
          <a:lstStyle/>
          <a:p>
            <a:pPr>
              <a:defRPr sz="700" b="0"/>
            </a:pPr>
            <a:endParaRPr lang="en-US"/>
          </a:p>
        </c:txPr>
        <c:crossAx val="32662080"/>
        <c:crosses val="autoZero"/>
        <c:auto val="1"/>
        <c:lblAlgn val="ctr"/>
        <c:lblOffset val="100"/>
        <c:noMultiLvlLbl val="0"/>
      </c:catAx>
      <c:valAx>
        <c:axId val="3266208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b="1" i="0" baseline="0" dirty="0" smtClean="0"/>
                  <a:t>Value (in #Currency# bn.)</a:t>
                </a:r>
                <a:endParaRPr lang="en-US" sz="800" b="1" i="0" baseline="0" dirty="0"/>
              </a:p>
            </c:rich>
          </c:tx>
          <c:layout>
            <c:manualLayout>
              <c:xMode val="edge"/>
              <c:yMode val="edge"/>
              <c:x val="7.9761612368884748E-4"/>
              <c:y val="0.16980974459410891"/>
            </c:manualLayout>
          </c:layout>
          <c:overlay val="0"/>
        </c:title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 b="0" baseline="0">
                <a:latin typeface="Arial" pitchFamily="34" charset="0"/>
              </a:defRPr>
            </a:pPr>
            <a:endParaRPr lang="en-US"/>
          </a:p>
        </c:txPr>
        <c:crossAx val="76210176"/>
        <c:crosses val="autoZero"/>
        <c:crossBetween val="between"/>
      </c:valAx>
    </c:plotArea>
    <c:legend>
      <c:legendPos val="tr"/>
      <c:layout>
        <c:manualLayout>
          <c:xMode val="edge"/>
          <c:yMode val="edge"/>
          <c:x val="0.81499141486020465"/>
          <c:y val="0"/>
          <c:w val="0.16791681106075543"/>
          <c:h val="0.15071665534194462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0"/>
    <c:plotArea>
      <c:layout>
        <c:manualLayout>
          <c:layoutTarget val="inner"/>
          <c:xMode val="edge"/>
          <c:yMode val="edge"/>
          <c:x val="0.5742084572762004"/>
          <c:y val="1.744084262194498E-2"/>
          <c:w val="0.40470866141732281"/>
          <c:h val="0.33558646078332788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Entecavir</c:v>
                </c:pt>
              </c:strCache>
            </c:strRef>
          </c:tx>
          <c:spPr>
            <a:ln w="25400">
              <a:solidFill>
                <a:srgbClr val="FF66FF"/>
              </a:solidFill>
            </a:ln>
          </c:spPr>
          <c:marker>
            <c:symbol val="diamond"/>
            <c:size val="5"/>
            <c:spPr>
              <a:solidFill>
                <a:srgbClr val="FF66FF"/>
              </a:solidFill>
              <a:ln>
                <a:solidFill>
                  <a:srgbClr val="FF66FF"/>
                </a:solidFill>
              </a:ln>
            </c:spPr>
          </c:marker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Sheet1!$B$2:$M$2</c:f>
              <c:numCache>
                <c:formatCode>#,##0.00</c:formatCode>
                <c:ptCount val="12"/>
                <c:pt idx="0">
                  <c:v>0.33000000000001023</c:v>
                </c:pt>
                <c:pt idx="1">
                  <c:v>0.34000000000000108</c:v>
                </c:pt>
                <c:pt idx="2">
                  <c:v>0.34000000000000108</c:v>
                </c:pt>
                <c:pt idx="3">
                  <c:v>0.32000000000000944</c:v>
                </c:pt>
                <c:pt idx="4">
                  <c:v>0.33000000000001023</c:v>
                </c:pt>
                <c:pt idx="5">
                  <c:v>0.29000000000000031</c:v>
                </c:pt>
                <c:pt idx="6">
                  <c:v>0.28000000000000008</c:v>
                </c:pt>
                <c:pt idx="7">
                  <c:v>0.31000000000000238</c:v>
                </c:pt>
                <c:pt idx="8">
                  <c:v>0.32000000000000944</c:v>
                </c:pt>
                <c:pt idx="9">
                  <c:v>0.32000000000000944</c:v>
                </c:pt>
                <c:pt idx="10">
                  <c:v>0.32000000000000944</c:v>
                </c:pt>
                <c:pt idx="11">
                  <c:v>0.29000000000000031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Lamivudine</c:v>
                </c:pt>
              </c:strCache>
            </c:strRef>
          </c:tx>
          <c:spPr>
            <a:ln w="25400">
              <a:solidFill>
                <a:srgbClr val="CC99FF"/>
              </a:solidFill>
            </a:ln>
          </c:spPr>
          <c:marker>
            <c:symbol val="diamond"/>
            <c:size val="5"/>
            <c:spPr>
              <a:solidFill>
                <a:srgbClr val="CC99FF"/>
              </a:solidFill>
              <a:ln>
                <a:solidFill>
                  <a:srgbClr val="CC99FF"/>
                </a:solidFill>
              </a:ln>
            </c:spPr>
          </c:marker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Sheet1!$B$3:$M$3</c:f>
              <c:numCache>
                <c:formatCode>#,##0.00</c:formatCode>
                <c:ptCount val="12"/>
                <c:pt idx="0">
                  <c:v>0.19000000000000045</c:v>
                </c:pt>
                <c:pt idx="1">
                  <c:v>0.18000000000000024</c:v>
                </c:pt>
                <c:pt idx="2">
                  <c:v>0.16000000000000045</c:v>
                </c:pt>
                <c:pt idx="3">
                  <c:v>0.15000000000000024</c:v>
                </c:pt>
                <c:pt idx="4">
                  <c:v>0.18000000000000024</c:v>
                </c:pt>
                <c:pt idx="5">
                  <c:v>0.18000000000000024</c:v>
                </c:pt>
                <c:pt idx="6">
                  <c:v>0.19000000000000045</c:v>
                </c:pt>
                <c:pt idx="7">
                  <c:v>0.15000000000000024</c:v>
                </c:pt>
                <c:pt idx="8">
                  <c:v>0.17</c:v>
                </c:pt>
                <c:pt idx="9">
                  <c:v>0.18000000000000024</c:v>
                </c:pt>
                <c:pt idx="10">
                  <c:v>0.16000000000000045</c:v>
                </c:pt>
                <c:pt idx="11">
                  <c:v>0.16000000000000045</c:v>
                </c:pt>
              </c:numCache>
            </c:numRef>
          </c:val>
          <c:smooth val="0"/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Adefovir Dipivoxil</c:v>
                </c:pt>
              </c:strCache>
            </c:strRef>
          </c:tx>
          <c:spPr>
            <a:ln w="25400">
              <a:solidFill>
                <a:schemeClr val="accent1"/>
              </a:solidFill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Sheet1!$B$4:$M$4</c:f>
              <c:numCache>
                <c:formatCode>#,##0.00</c:formatCode>
                <c:ptCount val="12"/>
                <c:pt idx="0">
                  <c:v>0.13</c:v>
                </c:pt>
                <c:pt idx="1">
                  <c:v>0.12000000000000002</c:v>
                </c:pt>
                <c:pt idx="2">
                  <c:v>0.13</c:v>
                </c:pt>
                <c:pt idx="3">
                  <c:v>0.15000000000000024</c:v>
                </c:pt>
                <c:pt idx="4">
                  <c:v>0.12000000000000002</c:v>
                </c:pt>
                <c:pt idx="5">
                  <c:v>0.14000000000000001</c:v>
                </c:pt>
                <c:pt idx="6">
                  <c:v>0.13</c:v>
                </c:pt>
                <c:pt idx="7">
                  <c:v>0.13</c:v>
                </c:pt>
                <c:pt idx="8">
                  <c:v>0.13</c:v>
                </c:pt>
                <c:pt idx="9">
                  <c:v>0.12000000000000002</c:v>
                </c:pt>
                <c:pt idx="10">
                  <c:v>0.12000000000000002</c:v>
                </c:pt>
                <c:pt idx="11">
                  <c:v>0.14000000000000001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Telbivudine</c:v>
                </c:pt>
              </c:strCache>
            </c:strRef>
          </c:tx>
          <c:spPr>
            <a:ln w="25400">
              <a:solidFill>
                <a:srgbClr val="99FF66"/>
              </a:solidFill>
            </a:ln>
          </c:spPr>
          <c:marker>
            <c:symbol val="diamond"/>
            <c:size val="5"/>
            <c:spPr>
              <a:solidFill>
                <a:srgbClr val="99FF66"/>
              </a:solidFill>
              <a:ln>
                <a:solidFill>
                  <a:srgbClr val="99FF66"/>
                </a:solidFill>
              </a:ln>
            </c:spPr>
          </c:marker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Sheet1!$B$5:$M$5</c:f>
              <c:numCache>
                <c:formatCode>#,##0.00</c:formatCode>
                <c:ptCount val="12"/>
                <c:pt idx="0">
                  <c:v>0.1</c:v>
                </c:pt>
                <c:pt idx="1">
                  <c:v>9.0000000000000066E-2</c:v>
                </c:pt>
                <c:pt idx="2">
                  <c:v>0.1</c:v>
                </c:pt>
                <c:pt idx="3">
                  <c:v>0.1</c:v>
                </c:pt>
                <c:pt idx="4">
                  <c:v>9.0000000000000066E-2</c:v>
                </c:pt>
                <c:pt idx="5">
                  <c:v>0.1</c:v>
                </c:pt>
                <c:pt idx="6">
                  <c:v>9.0000000000000066E-2</c:v>
                </c:pt>
                <c:pt idx="7">
                  <c:v>0.1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9.0000000000000066E-2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Total Market</c:v>
                </c:pt>
              </c:strCache>
            </c:strRef>
          </c:tx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Sheet1!$B$6:$M$6</c:f>
              <c:numCache>
                <c:formatCode>General</c:formatCode>
                <c:ptCount val="12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0964608"/>
        <c:axId val="32663808"/>
      </c:lineChart>
      <c:catAx>
        <c:axId val="12096460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2700000"/>
          <a:lstStyle/>
          <a:p>
            <a:pPr>
              <a:defRPr sz="700" b="0"/>
            </a:pPr>
            <a:endParaRPr lang="en-US"/>
          </a:p>
        </c:txPr>
        <c:crossAx val="32663808"/>
        <c:crosses val="autoZero"/>
        <c:auto val="1"/>
        <c:lblAlgn val="ctr"/>
        <c:lblOffset val="100"/>
        <c:noMultiLvlLbl val="0"/>
      </c:catAx>
      <c:valAx>
        <c:axId val="3266380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dirty="0" smtClean="0"/>
                  <a:t>Market</a:t>
                </a:r>
                <a:r>
                  <a:rPr lang="en-US" sz="800" baseline="0" dirty="0" smtClean="0"/>
                  <a:t> Share %</a:t>
                </a:r>
                <a:endParaRPr lang="en-US" sz="800" dirty="0"/>
              </a:p>
            </c:rich>
          </c:tx>
          <c:layout>
            <c:manualLayout>
              <c:xMode val="edge"/>
              <c:yMode val="edge"/>
              <c:x val="0.51555532225138523"/>
              <c:y val="0.13035729624706024"/>
            </c:manualLayout>
          </c:layout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 baseline="0">
                <a:latin typeface="Arial" pitchFamily="34" charset="0"/>
              </a:defRPr>
            </a:pPr>
            <a:endParaRPr lang="en-US"/>
          </a:p>
        </c:txPr>
        <c:crossAx val="12096460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9.6965879265095728E-2"/>
          <c:y val="0.9302711933735861"/>
          <c:w val="0.82829046369203863"/>
          <c:h val="5.4144391042029533E-2"/>
        </c:manualLayout>
      </c:layout>
      <c:overlay val="1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545113261468347"/>
          <c:y val="5.7476079788096733E-2"/>
          <c:w val="0.8330427248481177"/>
          <c:h val="0.56001621709281579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HEPTODIN</c:v>
                </c:pt>
              </c:strCache>
            </c:strRef>
          </c:tx>
          <c:spPr>
            <a:ln>
              <a:solidFill>
                <a:srgbClr val="CC99FF"/>
              </a:solidFill>
            </a:ln>
          </c:spPr>
          <c:marker>
            <c:symbol val="diamond"/>
            <c:size val="5"/>
            <c:spPr>
              <a:solidFill>
                <a:srgbClr val="CC99FF"/>
              </a:solidFill>
              <a:ln>
                <a:solidFill>
                  <a:srgbClr val="CC99FF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0.20800000000000021</c:v>
                </c:pt>
                <c:pt idx="1">
                  <c:v>0.22</c:v>
                </c:pt>
                <c:pt idx="2">
                  <c:v>0.21800000000000044</c:v>
                </c:pt>
                <c:pt idx="3">
                  <c:v>0.23100000000000001</c:v>
                </c:pt>
                <c:pt idx="4">
                  <c:v>0.21900000000000044</c:v>
                </c:pt>
                <c:pt idx="5">
                  <c:v>0.21400000000000041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MING ZHENG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diamond"/>
            <c:size val="5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0.19900000000000001</c:v>
                </c:pt>
                <c:pt idx="1">
                  <c:v>-0.22</c:v>
                </c:pt>
                <c:pt idx="2">
                  <c:v>0.21900000000000044</c:v>
                </c:pt>
                <c:pt idx="3">
                  <c:v>0.22500000000000001</c:v>
                </c:pt>
                <c:pt idx="4">
                  <c:v>0.26200000000000001</c:v>
                </c:pt>
                <c:pt idx="5">
                  <c:v>0.20800000000000021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BARACLUDE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Sheet1!$B$4:$G$4</c:f>
              <c:numCache>
                <c:formatCode>General</c:formatCode>
                <c:ptCount val="6"/>
                <c:pt idx="0">
                  <c:v>0.24500000000000041</c:v>
                </c:pt>
                <c:pt idx="1">
                  <c:v>0.224</c:v>
                </c:pt>
                <c:pt idx="2">
                  <c:v>0.22700000000000001</c:v>
                </c:pt>
                <c:pt idx="3">
                  <c:v>0.20400000000000001</c:v>
                </c:pt>
                <c:pt idx="4">
                  <c:v>0.18300000000000041</c:v>
                </c:pt>
                <c:pt idx="5">
                  <c:v>0.18600000000000044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DAI DING</c:v>
                </c:pt>
              </c:strCache>
            </c:strRef>
          </c:tx>
          <c:spPr>
            <a:ln>
              <a:solidFill>
                <a:srgbClr val="FF66FF"/>
              </a:solidFill>
            </a:ln>
          </c:spPr>
          <c:marker>
            <c:symbol val="diamond"/>
            <c:size val="5"/>
            <c:spPr>
              <a:solidFill>
                <a:srgbClr val="FF66FF"/>
              </a:solidFill>
              <a:ln>
                <a:solidFill>
                  <a:srgbClr val="FF66FF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Sheet1!$B$5:$G$5</c:f>
              <c:numCache>
                <c:formatCode>General</c:formatCode>
                <c:ptCount val="6"/>
                <c:pt idx="0">
                  <c:v>0.17</c:v>
                </c:pt>
                <c:pt idx="1">
                  <c:v>0.13700000000000001</c:v>
                </c:pt>
                <c:pt idx="2">
                  <c:v>0.129</c:v>
                </c:pt>
                <c:pt idx="3">
                  <c:v>0.12300000000000012</c:v>
                </c:pt>
                <c:pt idx="4">
                  <c:v>9.2000000000000026E-2</c:v>
                </c:pt>
                <c:pt idx="5">
                  <c:v>0.10100000000000002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SEBIVO</c:v>
                </c:pt>
              </c:strCache>
            </c:strRef>
          </c:tx>
          <c:spPr>
            <a:ln>
              <a:solidFill>
                <a:srgbClr val="99FF66"/>
              </a:solidFill>
            </a:ln>
          </c:spPr>
          <c:marker>
            <c:symbol val="diamond"/>
            <c:size val="5"/>
            <c:spPr>
              <a:solidFill>
                <a:srgbClr val="99FF66"/>
              </a:solidFill>
              <a:ln>
                <a:solidFill>
                  <a:srgbClr val="99FF66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Sheet1!$B$6:$G$6</c:f>
              <c:numCache>
                <c:formatCode>General</c:formatCode>
                <c:ptCount val="6"/>
                <c:pt idx="0">
                  <c:v>-9.0000000000000024E-2</c:v>
                </c:pt>
                <c:pt idx="1">
                  <c:v>0.10500000000000002</c:v>
                </c:pt>
                <c:pt idx="2">
                  <c:v>9.2000000000000026E-2</c:v>
                </c:pt>
                <c:pt idx="3">
                  <c:v>0.10700000000000012</c:v>
                </c:pt>
                <c:pt idx="4">
                  <c:v>0.12400000000000012</c:v>
                </c:pt>
                <c:pt idx="5">
                  <c:v>0.14300000000000004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2432384"/>
        <c:axId val="70304320"/>
      </c:lineChart>
      <c:catAx>
        <c:axId val="92432384"/>
        <c:scaling>
          <c:orientation val="minMax"/>
        </c:scaling>
        <c:delete val="0"/>
        <c:axPos val="b"/>
        <c:majorTickMark val="out"/>
        <c:minorTickMark val="none"/>
        <c:tickLblPos val="low"/>
        <c:txPr>
          <a:bodyPr rot="-2700000"/>
          <a:lstStyle/>
          <a:p>
            <a:pPr>
              <a:defRPr sz="700" b="0"/>
            </a:pPr>
            <a:endParaRPr lang="en-US"/>
          </a:p>
        </c:txPr>
        <c:crossAx val="70304320"/>
        <c:crosses val="autoZero"/>
        <c:auto val="1"/>
        <c:lblAlgn val="ctr"/>
        <c:lblOffset val="100"/>
        <c:noMultiLvlLbl val="0"/>
      </c:catAx>
      <c:valAx>
        <c:axId val="7030432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baseline="0" dirty="0" smtClean="0"/>
                  <a:t>Growth %</a:t>
                </a:r>
                <a:endParaRPr lang="en-US" sz="800" dirty="0"/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924323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63806343092844"/>
          <c:y val="7.5805754942839434E-2"/>
          <c:w val="0.81781843446042179"/>
          <c:h val="0.6160327272490487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MAT Jul'll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Entecavir</c:v>
                </c:pt>
                <c:pt idx="1">
                  <c:v>Lamivudine</c:v>
                </c:pt>
                <c:pt idx="2">
                  <c:v>Adefovir Dipivoxil</c:v>
                </c:pt>
                <c:pt idx="3">
                  <c:v>Telbivudine</c:v>
                </c:pt>
                <c:pt idx="4">
                  <c:v>ARV Calss</c:v>
                </c:pt>
              </c:strCache>
            </c:strRef>
          </c:cat>
          <c:val>
            <c:numRef>
              <c:f>Sheet1!$B$2:$F$2</c:f>
              <c:numCache>
                <c:formatCode>#,##0.00000</c:formatCode>
                <c:ptCount val="5"/>
                <c:pt idx="0">
                  <c:v>-0.29000000000000031</c:v>
                </c:pt>
                <c:pt idx="1">
                  <c:v>-0.16</c:v>
                </c:pt>
                <c:pt idx="2">
                  <c:v>0.14000000000000001</c:v>
                </c:pt>
                <c:pt idx="3">
                  <c:v>9.0000000000000024E-2</c:v>
                </c:pt>
                <c:pt idx="4">
                  <c:v>0.16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9740672"/>
        <c:axId val="32164096"/>
      </c:barChart>
      <c:catAx>
        <c:axId val="59740672"/>
        <c:scaling>
          <c:orientation val="minMax"/>
        </c:scaling>
        <c:delete val="0"/>
        <c:axPos val="b"/>
        <c:numFmt formatCode="General" sourceLinked="0"/>
        <c:majorTickMark val="in"/>
        <c:minorTickMark val="none"/>
        <c:tickLblPos val="low"/>
        <c:txPr>
          <a:bodyPr/>
          <a:lstStyle/>
          <a:p>
            <a:pPr>
              <a:defRPr sz="700" b="0"/>
            </a:pPr>
            <a:endParaRPr lang="en-US"/>
          </a:p>
        </c:txPr>
        <c:crossAx val="32164096"/>
        <c:crosses val="autoZero"/>
        <c:auto val="1"/>
        <c:lblAlgn val="ctr"/>
        <c:lblOffset val="100"/>
        <c:noMultiLvlLbl val="0"/>
      </c:catAx>
      <c:valAx>
        <c:axId val="3216409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dirty="0" smtClean="0"/>
                  <a:t>SOG</a:t>
                </a:r>
                <a:r>
                  <a:rPr lang="en-US" sz="800" baseline="0" dirty="0" smtClean="0"/>
                  <a:t> %</a:t>
                </a:r>
                <a:endParaRPr lang="en-US" dirty="0"/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5974067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031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Chart 30" descr="chart1,Primary Title,No Secondry Title"/>
          <p:cNvGraphicFramePr/>
          <p:nvPr/>
        </p:nvGraphicFramePr>
        <p:xfrm>
          <a:off x="381000" y="1346200"/>
          <a:ext cx="4458285" cy="2501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0" name="Chart 19" descr="chart2,Primary Title,No Secondry Title"/>
          <p:cNvGraphicFramePr/>
          <p:nvPr/>
        </p:nvGraphicFramePr>
        <p:xfrm>
          <a:off x="355600" y="1447800"/>
          <a:ext cx="8572500" cy="488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55" name="Text Box 8" descr="footnote"/>
          <p:cNvSpPr txBox="1">
            <a:spLocks noChangeArrowheads="1"/>
          </p:cNvSpPr>
          <p:nvPr/>
        </p:nvSpPr>
        <p:spPr bwMode="auto">
          <a:xfrm>
            <a:off x="482105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CHPA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" name="Rectangle 26"/>
          <p:cNvSpPr>
            <a:spLocks noChangeArrowheads="1"/>
          </p:cNvSpPr>
          <p:nvPr/>
        </p:nvSpPr>
        <p:spPr bwMode="auto">
          <a:xfrm>
            <a:off x="368301" y="1346200"/>
            <a:ext cx="8542478" cy="2451100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/>
            <a:endParaRPr lang="en-US">
              <a:latin typeface="Tahoma" pitchFamily="34" charset="0"/>
            </a:endParaRPr>
          </a:p>
        </p:txBody>
      </p:sp>
      <p:sp>
        <p:nvSpPr>
          <p:cNvPr id="17" name="Rectangle 16" descr="labelproduct"/>
          <p:cNvSpPr/>
          <p:nvPr/>
        </p:nvSpPr>
        <p:spPr bwMode="auto">
          <a:xfrm>
            <a:off x="1782763" y="1119315"/>
            <a:ext cx="2325687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</a:rPr>
              <a:t>#Category Trend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916613" y="1119315"/>
            <a:ext cx="2325687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Market Share Trend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82763" y="3846069"/>
            <a:ext cx="2325687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</a:rPr>
              <a:t>Growth 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Trend</a:t>
            </a:r>
          </a:p>
        </p:txBody>
      </p:sp>
      <p:sp>
        <p:nvSpPr>
          <p:cNvPr id="27" name="Rectangle 31"/>
          <p:cNvSpPr>
            <a:spLocks noChangeArrowheads="1"/>
          </p:cNvSpPr>
          <p:nvPr/>
        </p:nvSpPr>
        <p:spPr bwMode="auto">
          <a:xfrm>
            <a:off x="368513" y="4064000"/>
            <a:ext cx="8534188" cy="2159000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/>
            <a:endParaRPr lang="en-US">
              <a:latin typeface="Tahoma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5927725" y="3848101"/>
            <a:ext cx="2327275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Share of Growth Trend</a:t>
            </a:r>
          </a:p>
        </p:txBody>
      </p:sp>
      <p:sp>
        <p:nvSpPr>
          <p:cNvPr id="18" name="Rectangle 84" descr="labelCAGR"/>
          <p:cNvSpPr>
            <a:spLocks noChangeArrowheads="1"/>
          </p:cNvSpPr>
          <p:nvPr/>
        </p:nvSpPr>
        <p:spPr bwMode="auto">
          <a:xfrm>
            <a:off x="1054444" y="1377760"/>
            <a:ext cx="2310714" cy="339725"/>
          </a:xfrm>
          <a:prstGeom prst="rect">
            <a:avLst/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 lIns="45720" rIns="45720" anchor="ctr"/>
          <a:lstStyle/>
          <a:p>
            <a:pPr defTabSz="865188"/>
            <a:r>
              <a:rPr lang="en-US" altLang="zh-CN" sz="800" dirty="0">
                <a:ea typeface="宋体" pitchFamily="2" charset="-122"/>
              </a:rPr>
              <a:t>CAGR</a:t>
            </a:r>
            <a:r>
              <a:rPr lang="en-US" altLang="zh-CN" sz="800" dirty="0" smtClean="0">
                <a:ea typeface="宋体" pitchFamily="2" charset="-122"/>
              </a:rPr>
              <a:t>:#rolling3mths</a:t>
            </a:r>
            <a:endParaRPr lang="en-US" altLang="zh-CN" sz="800" dirty="0">
              <a:ea typeface="宋体" pitchFamily="2" charset="-122"/>
            </a:endParaRPr>
          </a:p>
          <a:p>
            <a:pPr defTabSz="865188"/>
            <a:r>
              <a:rPr lang="en-US" altLang="zh-CN" sz="800" dirty="0">
                <a:ea typeface="宋体" pitchFamily="2" charset="-122"/>
              </a:rPr>
              <a:t>Total Market</a:t>
            </a:r>
            <a:r>
              <a:rPr lang="en-US" altLang="zh-CN" sz="800" dirty="0" smtClean="0">
                <a:ea typeface="宋体" pitchFamily="2" charset="-122"/>
              </a:rPr>
              <a:t>: #value1%, </a:t>
            </a:r>
            <a:r>
              <a:rPr lang="en-US" altLang="zh-CN" sz="800" dirty="0" err="1" smtClean="0">
                <a:ea typeface="宋体" pitchFamily="2" charset="-122"/>
              </a:rPr>
              <a:t>Entecavir</a:t>
            </a:r>
            <a:r>
              <a:rPr lang="en-US" altLang="zh-CN" sz="800" dirty="0" smtClean="0">
                <a:ea typeface="宋体" pitchFamily="2" charset="-122"/>
              </a:rPr>
              <a:t>: #value2%</a:t>
            </a:r>
            <a:endParaRPr lang="en-US" altLang="zh-CN" sz="800" dirty="0">
              <a:ea typeface="宋体" pitchFamily="2" charset="-122"/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498475" y="58738"/>
            <a:ext cx="7837488" cy="674687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ARV Market Performance by Molecule</a:t>
            </a:r>
          </a:p>
        </p:txBody>
      </p:sp>
      <p:sp>
        <p:nvSpPr>
          <p:cNvPr id="25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28" name="Text Box 8" descr="lableintroduction"/>
          <p:cNvSpPr txBox="1">
            <a:spLocks noChangeArrowheads="1"/>
          </p:cNvSpPr>
          <p:nvPr/>
        </p:nvSpPr>
        <p:spPr bwMode="auto">
          <a:xfrm>
            <a:off x="482105" y="64616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0" name="Text Box 8" descr="lableSTLY"/>
          <p:cNvSpPr txBox="1">
            <a:spLocks noChangeArrowheads="1"/>
          </p:cNvSpPr>
          <p:nvPr/>
        </p:nvSpPr>
        <p:spPr bwMode="auto">
          <a:xfrm>
            <a:off x="482105" y="623303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32" name="Chart 31" descr="chart3,Primary Title,No Secondry Title"/>
          <p:cNvGraphicFramePr/>
          <p:nvPr/>
        </p:nvGraphicFramePr>
        <p:xfrm>
          <a:off x="406400" y="4124570"/>
          <a:ext cx="4351215" cy="1849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3" name="Chart 32" descr="chart4,Primary Title,No Secondry Title"/>
          <p:cNvGraphicFramePr/>
          <p:nvPr/>
        </p:nvGraphicFramePr>
        <p:xfrm>
          <a:off x="4787900" y="4120466"/>
          <a:ext cx="4102100" cy="1842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74305</TotalTime>
  <Words>75</Words>
  <Application>Microsoft Office PowerPoint</Application>
  <PresentationFormat>Letter Paper (8.5x11 in)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ARV Market Performance by Molecule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2107</cp:revision>
  <cp:lastPrinted>2003-08-22T16:32:12Z</cp:lastPrinted>
  <dcterms:created xsi:type="dcterms:W3CDTF">2001-06-20T12:40:14Z</dcterms:created>
  <dcterms:modified xsi:type="dcterms:W3CDTF">2017-01-18T07:58:15Z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