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800" r:id="rId2"/>
  </p:sldIdLst>
  <p:sldSz cx="9144000" cy="6858000" type="letter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FF"/>
    <a:srgbClr val="99FF66"/>
    <a:srgbClr val="FF66FF"/>
    <a:srgbClr val="FF9900"/>
    <a:srgbClr val="B2B2B2"/>
    <a:srgbClr val="3366FF"/>
    <a:srgbClr val="009999"/>
    <a:srgbClr val="99CCFF"/>
    <a:srgbClr val="CC6600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14" autoAdjust="0"/>
    <p:restoredTop sz="99094" autoAdjust="0"/>
  </p:normalViewPr>
  <p:slideViewPr>
    <p:cSldViewPr snapToGrid="0">
      <p:cViewPr>
        <p:scale>
          <a:sx n="80" d="100"/>
          <a:sy n="80" d="100"/>
        </p:scale>
        <p:origin x="-858" y="-72"/>
      </p:cViewPr>
      <p:guideLst>
        <p:guide orient="horz" pos="3833"/>
        <p:guide orient="horz" pos="3519"/>
        <p:guide orient="horz" pos="1089"/>
        <p:guide pos="340"/>
        <p:guide pos="5518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86"/>
    </p:cViewPr>
  </p:sorterViewPr>
  <p:notesViewPr>
    <p:cSldViewPr snapToGrid="0">
      <p:cViewPr varScale="1">
        <p:scale>
          <a:sx n="54" d="100"/>
          <a:sy n="54" d="100"/>
        </p:scale>
        <p:origin x="-1764" y="-96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7"/>
    </mc:Choice>
    <mc:Fallback>
      <c:style val="27"/>
    </mc:Fallback>
  </mc:AlternateContent>
  <c:chart>
    <c:autoTitleDeleted val="0"/>
    <c:plotArea>
      <c:layout>
        <c:manualLayout>
          <c:layoutTarget val="inner"/>
          <c:xMode val="edge"/>
          <c:yMode val="edge"/>
          <c:x val="0.57568993875765528"/>
          <c:y val="1.744084262194498E-2"/>
          <c:w val="0.41063453747397033"/>
          <c:h val="0.33558646078332866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Entecavir</c:v>
                </c:pt>
              </c:strCache>
            </c:strRef>
          </c:tx>
          <c:spPr>
            <a:ln w="25400">
              <a:solidFill>
                <a:srgbClr val="FF66FF"/>
              </a:solidFill>
            </a:ln>
          </c:spPr>
          <c:marker>
            <c:symbol val="diamond"/>
            <c:size val="5"/>
            <c:spPr>
              <a:solidFill>
                <a:srgbClr val="FF66FF"/>
              </a:solidFill>
              <a:ln>
                <a:solidFill>
                  <a:srgbClr val="FF66FF"/>
                </a:solidFill>
              </a:ln>
            </c:spPr>
          </c:marker>
          <c:cat>
            <c:strRef>
              <c:f>Sheet1!$B$1:$M$1</c:f>
              <c:strCache>
                <c:ptCount val="12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  <c:pt idx="6">
                  <c:v>MQT Sep'12</c:v>
                </c:pt>
                <c:pt idx="7">
                  <c:v>MQT Sep'13</c:v>
                </c:pt>
                <c:pt idx="8">
                  <c:v>MQT Sep'14</c:v>
                </c:pt>
                <c:pt idx="9">
                  <c:v>MQT Sep'15</c:v>
                </c:pt>
                <c:pt idx="10">
                  <c:v>MQT Sep'16</c:v>
                </c:pt>
                <c:pt idx="11">
                  <c:v>MQT Sep'17</c:v>
                </c:pt>
              </c:strCache>
            </c:strRef>
          </c:cat>
          <c:val>
            <c:numRef>
              <c:f>Sheet1!$B$2:$M$2</c:f>
              <c:numCache>
                <c:formatCode>#,##0.00</c:formatCode>
                <c:ptCount val="12"/>
                <c:pt idx="0">
                  <c:v>0.33000000000001073</c:v>
                </c:pt>
                <c:pt idx="1">
                  <c:v>0.3400000000000018</c:v>
                </c:pt>
                <c:pt idx="2">
                  <c:v>0.3400000000000018</c:v>
                </c:pt>
                <c:pt idx="3">
                  <c:v>0.32000000000000989</c:v>
                </c:pt>
                <c:pt idx="4">
                  <c:v>0.33000000000001073</c:v>
                </c:pt>
                <c:pt idx="5">
                  <c:v>0.29000000000000031</c:v>
                </c:pt>
                <c:pt idx="6">
                  <c:v>0.28000000000000008</c:v>
                </c:pt>
                <c:pt idx="7">
                  <c:v>0.31000000000000238</c:v>
                </c:pt>
                <c:pt idx="8">
                  <c:v>0.32000000000000989</c:v>
                </c:pt>
                <c:pt idx="9">
                  <c:v>0.32000000000000989</c:v>
                </c:pt>
                <c:pt idx="10">
                  <c:v>0.32000000000000989</c:v>
                </c:pt>
                <c:pt idx="11">
                  <c:v>0.29000000000000031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Sheet1!$A$3</c:f>
              <c:strCache>
                <c:ptCount val="1"/>
                <c:pt idx="0">
                  <c:v>Lamivudine</c:v>
                </c:pt>
              </c:strCache>
            </c:strRef>
          </c:tx>
          <c:spPr>
            <a:ln w="25400">
              <a:solidFill>
                <a:srgbClr val="CC99FF"/>
              </a:solidFill>
            </a:ln>
          </c:spPr>
          <c:marker>
            <c:symbol val="diamond"/>
            <c:size val="5"/>
            <c:spPr>
              <a:solidFill>
                <a:srgbClr val="CC99FF"/>
              </a:solidFill>
              <a:ln>
                <a:solidFill>
                  <a:srgbClr val="CC99FF"/>
                </a:solidFill>
              </a:ln>
            </c:spPr>
          </c:marker>
          <c:cat>
            <c:strRef>
              <c:f>Sheet1!$B$1:$M$1</c:f>
              <c:strCache>
                <c:ptCount val="12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  <c:pt idx="6">
                  <c:v>MQT Sep'12</c:v>
                </c:pt>
                <c:pt idx="7">
                  <c:v>MQT Sep'13</c:v>
                </c:pt>
                <c:pt idx="8">
                  <c:v>MQT Sep'14</c:v>
                </c:pt>
                <c:pt idx="9">
                  <c:v>MQT Sep'15</c:v>
                </c:pt>
                <c:pt idx="10">
                  <c:v>MQT Sep'16</c:v>
                </c:pt>
                <c:pt idx="11">
                  <c:v>MQT Sep'17</c:v>
                </c:pt>
              </c:strCache>
            </c:strRef>
          </c:cat>
          <c:val>
            <c:numRef>
              <c:f>Sheet1!$B$3:$M$3</c:f>
              <c:numCache>
                <c:formatCode>#,##0.00</c:formatCode>
                <c:ptCount val="12"/>
                <c:pt idx="0">
                  <c:v>0.1900000000000007</c:v>
                </c:pt>
                <c:pt idx="1">
                  <c:v>0.18000000000000024</c:v>
                </c:pt>
                <c:pt idx="2">
                  <c:v>0.1600000000000007</c:v>
                </c:pt>
                <c:pt idx="3">
                  <c:v>0.15000000000000024</c:v>
                </c:pt>
                <c:pt idx="4">
                  <c:v>0.18000000000000024</c:v>
                </c:pt>
                <c:pt idx="5">
                  <c:v>0.18000000000000024</c:v>
                </c:pt>
                <c:pt idx="6">
                  <c:v>0.1900000000000007</c:v>
                </c:pt>
                <c:pt idx="7">
                  <c:v>0.15000000000000024</c:v>
                </c:pt>
                <c:pt idx="8">
                  <c:v>0.17</c:v>
                </c:pt>
                <c:pt idx="9">
                  <c:v>0.18000000000000024</c:v>
                </c:pt>
                <c:pt idx="10">
                  <c:v>0.1600000000000007</c:v>
                </c:pt>
                <c:pt idx="11">
                  <c:v>0.1600000000000007</c:v>
                </c:pt>
              </c:numCache>
            </c:numRef>
          </c:val>
          <c:smooth val="0"/>
        </c:ser>
        <c:ser>
          <c:idx val="1"/>
          <c:order val="2"/>
          <c:tx>
            <c:strRef>
              <c:f>Sheet1!$A$4</c:f>
              <c:strCache>
                <c:ptCount val="1"/>
                <c:pt idx="0">
                  <c:v>Adefovir Dipivoxil</c:v>
                </c:pt>
              </c:strCache>
            </c:strRef>
          </c:tx>
          <c:spPr>
            <a:ln w="25400">
              <a:solidFill>
                <a:schemeClr val="accent1"/>
              </a:solidFill>
            </a:ln>
          </c:spPr>
          <c:marker>
            <c:symbol val="diamond"/>
            <c:size val="5"/>
            <c:spPr>
              <a:solidFill>
                <a:schemeClr val="accent1"/>
              </a:solidFill>
              <a:ln>
                <a:solidFill>
                  <a:srgbClr val="4E71D1"/>
                </a:solidFill>
              </a:ln>
            </c:spPr>
          </c:marker>
          <c:cat>
            <c:strRef>
              <c:f>Sheet1!$B$1:$M$1</c:f>
              <c:strCache>
                <c:ptCount val="12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  <c:pt idx="6">
                  <c:v>MQT Sep'12</c:v>
                </c:pt>
                <c:pt idx="7">
                  <c:v>MQT Sep'13</c:v>
                </c:pt>
                <c:pt idx="8">
                  <c:v>MQT Sep'14</c:v>
                </c:pt>
                <c:pt idx="9">
                  <c:v>MQT Sep'15</c:v>
                </c:pt>
                <c:pt idx="10">
                  <c:v>MQT Sep'16</c:v>
                </c:pt>
                <c:pt idx="11">
                  <c:v>MQT Sep'17</c:v>
                </c:pt>
              </c:strCache>
            </c:strRef>
          </c:cat>
          <c:val>
            <c:numRef>
              <c:f>Sheet1!$B$4:$M$4</c:f>
              <c:numCache>
                <c:formatCode>#,##0.00</c:formatCode>
                <c:ptCount val="12"/>
                <c:pt idx="0">
                  <c:v>0.13</c:v>
                </c:pt>
                <c:pt idx="1">
                  <c:v>0.12000000000000002</c:v>
                </c:pt>
                <c:pt idx="2">
                  <c:v>0.13</c:v>
                </c:pt>
                <c:pt idx="3">
                  <c:v>0.15000000000000024</c:v>
                </c:pt>
                <c:pt idx="4">
                  <c:v>0.12000000000000002</c:v>
                </c:pt>
                <c:pt idx="5">
                  <c:v>0.14000000000000001</c:v>
                </c:pt>
                <c:pt idx="6">
                  <c:v>0.13</c:v>
                </c:pt>
                <c:pt idx="7">
                  <c:v>0.13</c:v>
                </c:pt>
                <c:pt idx="8">
                  <c:v>0.13</c:v>
                </c:pt>
                <c:pt idx="9">
                  <c:v>0.12000000000000002</c:v>
                </c:pt>
                <c:pt idx="10">
                  <c:v>0.12000000000000002</c:v>
                </c:pt>
                <c:pt idx="11">
                  <c:v>0.14000000000000001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Telbivudine</c:v>
                </c:pt>
              </c:strCache>
            </c:strRef>
          </c:tx>
          <c:spPr>
            <a:ln w="25400">
              <a:solidFill>
                <a:srgbClr val="99FF66"/>
              </a:solidFill>
            </a:ln>
          </c:spPr>
          <c:marker>
            <c:symbol val="diamond"/>
            <c:size val="5"/>
            <c:spPr>
              <a:solidFill>
                <a:srgbClr val="99FF66"/>
              </a:solidFill>
              <a:ln>
                <a:solidFill>
                  <a:srgbClr val="99FF66"/>
                </a:solidFill>
              </a:ln>
            </c:spPr>
          </c:marker>
          <c:cat>
            <c:strRef>
              <c:f>Sheet1!$B$1:$M$1</c:f>
              <c:strCache>
                <c:ptCount val="12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  <c:pt idx="6">
                  <c:v>MQT Sep'12</c:v>
                </c:pt>
                <c:pt idx="7">
                  <c:v>MQT Sep'13</c:v>
                </c:pt>
                <c:pt idx="8">
                  <c:v>MQT Sep'14</c:v>
                </c:pt>
                <c:pt idx="9">
                  <c:v>MQT Sep'15</c:v>
                </c:pt>
                <c:pt idx="10">
                  <c:v>MQT Sep'16</c:v>
                </c:pt>
                <c:pt idx="11">
                  <c:v>MQT Sep'17</c:v>
                </c:pt>
              </c:strCache>
            </c:strRef>
          </c:cat>
          <c:val>
            <c:numRef>
              <c:f>Sheet1!$B$5:$M$5</c:f>
              <c:numCache>
                <c:formatCode>#,##0.00</c:formatCode>
                <c:ptCount val="12"/>
                <c:pt idx="0">
                  <c:v>0.1</c:v>
                </c:pt>
                <c:pt idx="1">
                  <c:v>9.0000000000000066E-2</c:v>
                </c:pt>
                <c:pt idx="2">
                  <c:v>0.1</c:v>
                </c:pt>
                <c:pt idx="3">
                  <c:v>0.1</c:v>
                </c:pt>
                <c:pt idx="4">
                  <c:v>9.0000000000000066E-2</c:v>
                </c:pt>
                <c:pt idx="5">
                  <c:v>0.1</c:v>
                </c:pt>
                <c:pt idx="6">
                  <c:v>9.0000000000000066E-2</c:v>
                </c:pt>
                <c:pt idx="7">
                  <c:v>0.1</c:v>
                </c:pt>
                <c:pt idx="8">
                  <c:v>9.0000000000000066E-2</c:v>
                </c:pt>
                <c:pt idx="9">
                  <c:v>8.0000000000000224E-2</c:v>
                </c:pt>
                <c:pt idx="10">
                  <c:v>8.0000000000000224E-2</c:v>
                </c:pt>
                <c:pt idx="11">
                  <c:v>9.0000000000000066E-2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Total Market</c:v>
                </c:pt>
              </c:strCache>
            </c:strRef>
          </c:tx>
          <c:cat>
            <c:strRef>
              <c:f>Sheet1!$B$1:$M$1</c:f>
              <c:strCache>
                <c:ptCount val="12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  <c:pt idx="6">
                  <c:v>MQT Sep'12</c:v>
                </c:pt>
                <c:pt idx="7">
                  <c:v>MQT Sep'13</c:v>
                </c:pt>
                <c:pt idx="8">
                  <c:v>MQT Sep'14</c:v>
                </c:pt>
                <c:pt idx="9">
                  <c:v>MQT Sep'15</c:v>
                </c:pt>
                <c:pt idx="10">
                  <c:v>MQT Sep'16</c:v>
                </c:pt>
                <c:pt idx="11">
                  <c:v>MQT Sep'17</c:v>
                </c:pt>
              </c:strCache>
            </c:strRef>
          </c:cat>
          <c:val>
            <c:numRef>
              <c:f>Sheet1!$B$6:$M$6</c:f>
              <c:numCache>
                <c:formatCode>General</c:formatCode>
                <c:ptCount val="12"/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8667392"/>
        <c:axId val="32662080"/>
      </c:lineChart>
      <c:catAx>
        <c:axId val="108667392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 rot="-2700000"/>
          <a:lstStyle/>
          <a:p>
            <a:pPr>
              <a:defRPr sz="700" b="0"/>
            </a:pPr>
            <a:endParaRPr lang="en-US"/>
          </a:p>
        </c:txPr>
        <c:crossAx val="32662080"/>
        <c:crosses val="autoZero"/>
        <c:auto val="1"/>
        <c:lblAlgn val="ctr"/>
        <c:lblOffset val="100"/>
        <c:noMultiLvlLbl val="0"/>
      </c:catAx>
      <c:valAx>
        <c:axId val="32662080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800"/>
                </a:pPr>
                <a:r>
                  <a:rPr lang="en-US" sz="800" dirty="0" smtClean="0"/>
                  <a:t>Market</a:t>
                </a:r>
                <a:r>
                  <a:rPr lang="en-US" sz="800" baseline="0" dirty="0" smtClean="0"/>
                  <a:t> Share %</a:t>
                </a:r>
                <a:endParaRPr lang="en-US" sz="800" dirty="0"/>
              </a:p>
            </c:rich>
          </c:tx>
          <c:layout>
            <c:manualLayout>
              <c:xMode val="edge"/>
              <c:yMode val="edge"/>
              <c:x val="0.51555532225138523"/>
              <c:y val="0.13035729624706024"/>
            </c:manualLayout>
          </c:layout>
          <c:overlay val="0"/>
        </c:title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800" b="0" baseline="0">
                <a:latin typeface="Arial" pitchFamily="34" charset="0"/>
              </a:defRPr>
            </a:pPr>
            <a:endParaRPr lang="en-US"/>
          </a:p>
        </c:txPr>
        <c:crossAx val="108667392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9.6965879265095728E-2"/>
          <c:y val="0.93027119337358788"/>
          <c:w val="0.82829046369203863"/>
          <c:h val="5.4144391042029533E-2"/>
        </c:manualLayout>
      </c:layout>
      <c:overlay val="1"/>
      <c:txPr>
        <a:bodyPr/>
        <a:lstStyle/>
        <a:p>
          <a:pPr>
            <a:defRPr sz="800" b="1"/>
          </a:pPr>
          <a:endParaRPr lang="en-US"/>
        </a:p>
      </c:txPr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7"/>
    </mc:Choice>
    <mc:Fallback>
      <c:style val="27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4365860414935339"/>
          <c:y val="0.16791318597865623"/>
          <c:w val="0.82104037763402749"/>
          <c:h val="0.5594971821415726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ARV Market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</c:spPr>
          <c:invertIfNegative val="0"/>
          <c:dLbls>
            <c:numFmt formatCode="#,##0.0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Sheet1!$B$1:$M$1</c:f>
              <c:strCache>
                <c:ptCount val="12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  <c:pt idx="6">
                  <c:v>MQT Sep'12</c:v>
                </c:pt>
                <c:pt idx="7">
                  <c:v>MQT Sep'13</c:v>
                </c:pt>
                <c:pt idx="8">
                  <c:v>MQT Sep'14</c:v>
                </c:pt>
                <c:pt idx="9">
                  <c:v>MQT Sep'15</c:v>
                </c:pt>
                <c:pt idx="10">
                  <c:v>MQT Sep'16</c:v>
                </c:pt>
                <c:pt idx="11">
                  <c:v>MQT Sep'17</c:v>
                </c:pt>
              </c:strCache>
            </c:strRef>
          </c:cat>
          <c:val>
            <c:numRef>
              <c:f>Sheet1!$B$2:$M$2</c:f>
              <c:numCache>
                <c:formatCode>#,##0</c:formatCode>
                <c:ptCount val="12"/>
                <c:pt idx="0">
                  <c:v>10.799099</c:v>
                </c:pt>
                <c:pt idx="1">
                  <c:v>14.662201</c:v>
                </c:pt>
                <c:pt idx="2">
                  <c:v>10.305177</c:v>
                </c:pt>
                <c:pt idx="3">
                  <c:v>13.093074</c:v>
                </c:pt>
                <c:pt idx="4">
                  <c:v>14.990576000000004</c:v>
                </c:pt>
                <c:pt idx="5">
                  <c:v>17.102176</c:v>
                </c:pt>
                <c:pt idx="6">
                  <c:v>9.1124650000000003</c:v>
                </c:pt>
                <c:pt idx="7">
                  <c:v>14.791446000000002</c:v>
                </c:pt>
                <c:pt idx="8">
                  <c:v>15.837873999999999</c:v>
                </c:pt>
                <c:pt idx="9">
                  <c:v>14.068976000000001</c:v>
                </c:pt>
                <c:pt idx="10">
                  <c:v>15.108975999999998</c:v>
                </c:pt>
                <c:pt idx="11">
                  <c:v>17.209706999999689</c:v>
                </c:pt>
              </c:numCache>
            </c:numRef>
          </c:val>
        </c:ser>
        <c:ser>
          <c:idx val="2"/>
          <c:order val="1"/>
          <c:tx>
            <c:strRef>
              <c:f>Sheet1!$A$3</c:f>
              <c:strCache>
                <c:ptCount val="1"/>
                <c:pt idx="0">
                  <c:v>Entecavir</c:v>
                </c:pt>
              </c:strCache>
            </c:strRef>
          </c:tx>
          <c:invertIfNegative val="0"/>
          <c:dLbls>
            <c:numFmt formatCode="#,##0.0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Sheet1!$B$1:$M$1</c:f>
              <c:strCache>
                <c:ptCount val="12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  <c:pt idx="6">
                  <c:v>MQT Sep'12</c:v>
                </c:pt>
                <c:pt idx="7">
                  <c:v>MQT Sep'13</c:v>
                </c:pt>
                <c:pt idx="8">
                  <c:v>MQT Sep'14</c:v>
                </c:pt>
                <c:pt idx="9">
                  <c:v>MQT Sep'15</c:v>
                </c:pt>
                <c:pt idx="10">
                  <c:v>MQT Sep'16</c:v>
                </c:pt>
                <c:pt idx="11">
                  <c:v>MQT Sep'17</c:v>
                </c:pt>
              </c:strCache>
            </c:strRef>
          </c:cat>
          <c:val>
            <c:numRef>
              <c:f>Sheet1!$B$3:$M$3</c:f>
              <c:numCache>
                <c:formatCode>#,##0</c:formatCode>
                <c:ptCount val="12"/>
                <c:pt idx="0">
                  <c:v>1.4565599999999999</c:v>
                </c:pt>
                <c:pt idx="1">
                  <c:v>1.700132</c:v>
                </c:pt>
                <c:pt idx="2">
                  <c:v>1.2989199999999999</c:v>
                </c:pt>
                <c:pt idx="3">
                  <c:v>1.96532</c:v>
                </c:pt>
                <c:pt idx="4">
                  <c:v>1.854433</c:v>
                </c:pt>
                <c:pt idx="5">
                  <c:v>2.353764</c:v>
                </c:pt>
                <c:pt idx="6">
                  <c:v>1.2292139999999998</c:v>
                </c:pt>
                <c:pt idx="7">
                  <c:v>1.9154519999999999</c:v>
                </c:pt>
                <c:pt idx="8">
                  <c:v>2.062522</c:v>
                </c:pt>
                <c:pt idx="9">
                  <c:v>1.6814209999999998</c:v>
                </c:pt>
                <c:pt idx="10">
                  <c:v>1.849855</c:v>
                </c:pt>
                <c:pt idx="11">
                  <c:v>2.3480030000000003</c:v>
                </c:pt>
              </c:numCache>
            </c:numRef>
          </c:val>
        </c:ser>
        <c:ser>
          <c:idx val="1"/>
          <c:order val="2"/>
          <c:tx>
            <c:strRef>
              <c:f>Sheet1!$A$4</c:f>
              <c:strCache>
                <c:ptCount val="1"/>
                <c:pt idx="0">
                  <c:v>Entecavir</c:v>
                </c:pt>
              </c:strCache>
            </c:strRef>
          </c:tx>
          <c:invertIfNegative val="0"/>
          <c:dLbls>
            <c:numFmt formatCode="#,##0.0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Sheet1!$B$1:$M$1</c:f>
              <c:strCache>
                <c:ptCount val="12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  <c:pt idx="6">
                  <c:v>MQT Sep'12</c:v>
                </c:pt>
                <c:pt idx="7">
                  <c:v>MQT Sep'13</c:v>
                </c:pt>
                <c:pt idx="8">
                  <c:v>MQT Sep'14</c:v>
                </c:pt>
                <c:pt idx="9">
                  <c:v>MQT Sep'15</c:v>
                </c:pt>
                <c:pt idx="10">
                  <c:v>MQT Sep'16</c:v>
                </c:pt>
                <c:pt idx="11">
                  <c:v>MQT Sep'17</c:v>
                </c:pt>
              </c:strCache>
            </c:strRef>
          </c:cat>
          <c:val>
            <c:numRef>
              <c:f>Sheet1!$B$4:$M$4</c:f>
              <c:numCache>
                <c:formatCode>#,##0</c:formatCode>
                <c:ptCount val="12"/>
                <c:pt idx="0">
                  <c:v>10.799099</c:v>
                </c:pt>
                <c:pt idx="1">
                  <c:v>14.662201</c:v>
                </c:pt>
                <c:pt idx="2">
                  <c:v>10.305177</c:v>
                </c:pt>
                <c:pt idx="3">
                  <c:v>13.093074</c:v>
                </c:pt>
                <c:pt idx="4" formatCode="General">
                  <c:v>13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1288320"/>
        <c:axId val="32663808"/>
      </c:barChart>
      <c:catAx>
        <c:axId val="31288320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 rot="-2700000" vert="horz"/>
          <a:lstStyle/>
          <a:p>
            <a:pPr>
              <a:defRPr sz="700" b="0"/>
            </a:pPr>
            <a:endParaRPr lang="en-US"/>
          </a:p>
        </c:txPr>
        <c:crossAx val="32663808"/>
        <c:crosses val="autoZero"/>
        <c:auto val="1"/>
        <c:lblAlgn val="ctr"/>
        <c:lblOffset val="100"/>
        <c:noMultiLvlLbl val="0"/>
      </c:catAx>
      <c:valAx>
        <c:axId val="32663808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800"/>
                </a:pPr>
                <a:r>
                  <a:rPr lang="en-US" sz="800" b="1" i="0" baseline="0" dirty="0" smtClean="0"/>
                  <a:t>Value (in #Currency# bn.)</a:t>
                </a:r>
                <a:endParaRPr lang="en-US" sz="800" b="1" i="0" baseline="0" dirty="0"/>
              </a:p>
            </c:rich>
          </c:tx>
          <c:layout>
            <c:manualLayout>
              <c:xMode val="edge"/>
              <c:yMode val="edge"/>
              <c:x val="7.9761612368884867E-4"/>
              <c:y val="0.16980974459410891"/>
            </c:manualLayout>
          </c:layout>
          <c:overlay val="0"/>
        </c:title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 b="0" baseline="0">
                <a:latin typeface="Arial" pitchFamily="34" charset="0"/>
              </a:defRPr>
            </a:pPr>
            <a:endParaRPr lang="en-US"/>
          </a:p>
        </c:txPr>
        <c:crossAx val="31288320"/>
        <c:crosses val="autoZero"/>
        <c:crossBetween val="between"/>
      </c:valAx>
    </c:plotArea>
    <c:legend>
      <c:legendPos val="tr"/>
      <c:layout>
        <c:manualLayout>
          <c:xMode val="edge"/>
          <c:yMode val="edge"/>
          <c:x val="0.66401407716195804"/>
          <c:y val="0"/>
          <c:w val="0.31889414875899591"/>
          <c:h val="0.16008513529717441"/>
        </c:manualLayout>
      </c:layout>
      <c:overlay val="0"/>
      <c:txPr>
        <a:bodyPr/>
        <a:lstStyle/>
        <a:p>
          <a:pPr>
            <a:defRPr sz="800" b="1"/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3545113261468347"/>
          <c:y val="5.7476079788096733E-2"/>
          <c:w val="0.8330427248481177"/>
          <c:h val="0.60807286880371914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HEPTODIN</c:v>
                </c:pt>
              </c:strCache>
            </c:strRef>
          </c:tx>
          <c:spPr>
            <a:ln>
              <a:solidFill>
                <a:srgbClr val="CC99FF"/>
              </a:solidFill>
            </a:ln>
          </c:spPr>
          <c:marker>
            <c:symbol val="diamond"/>
            <c:size val="5"/>
            <c:spPr>
              <a:solidFill>
                <a:srgbClr val="CC99FF"/>
              </a:solidFill>
              <a:ln>
                <a:solidFill>
                  <a:srgbClr val="CC99FF"/>
                </a:solidFill>
              </a:ln>
            </c:spPr>
          </c:marker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Sheet1!$B$2:$G$2</c:f>
              <c:numCache>
                <c:formatCode>General</c:formatCode>
                <c:ptCount val="6"/>
                <c:pt idx="0">
                  <c:v>0.20800000000000021</c:v>
                </c:pt>
                <c:pt idx="1">
                  <c:v>0.22</c:v>
                </c:pt>
                <c:pt idx="2">
                  <c:v>0.21800000000000044</c:v>
                </c:pt>
                <c:pt idx="3">
                  <c:v>0.23100000000000001</c:v>
                </c:pt>
                <c:pt idx="4">
                  <c:v>0.21900000000000044</c:v>
                </c:pt>
                <c:pt idx="5">
                  <c:v>0.21400000000000041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MING ZHENG</c:v>
                </c:pt>
              </c:strCache>
            </c:strRef>
          </c:tx>
          <c:spPr>
            <a:ln>
              <a:solidFill>
                <a:srgbClr val="00B050"/>
              </a:solidFill>
            </a:ln>
          </c:spPr>
          <c:marker>
            <c:symbol val="diamond"/>
            <c:size val="5"/>
            <c:spPr>
              <a:solidFill>
                <a:srgbClr val="00B050"/>
              </a:solidFill>
              <a:ln>
                <a:solidFill>
                  <a:srgbClr val="00B050"/>
                </a:solidFill>
              </a:ln>
            </c:spPr>
          </c:marker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Sheet1!$B$3:$G$3</c:f>
              <c:numCache>
                <c:formatCode>General</c:formatCode>
                <c:ptCount val="6"/>
                <c:pt idx="0">
                  <c:v>0.19900000000000001</c:v>
                </c:pt>
                <c:pt idx="1">
                  <c:v>-0.22</c:v>
                </c:pt>
                <c:pt idx="2">
                  <c:v>0.21900000000000044</c:v>
                </c:pt>
                <c:pt idx="3">
                  <c:v>0.22500000000000001</c:v>
                </c:pt>
                <c:pt idx="4">
                  <c:v>0.26200000000000001</c:v>
                </c:pt>
                <c:pt idx="5">
                  <c:v>0.20800000000000021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BARACLUDE</c:v>
                </c:pt>
              </c:strCache>
            </c:strRef>
          </c:tx>
          <c:spPr>
            <a:ln>
              <a:solidFill>
                <a:schemeClr val="accent1"/>
              </a:solidFill>
            </a:ln>
          </c:spPr>
          <c:marker>
            <c:symbol val="diamond"/>
            <c:size val="5"/>
            <c:spPr>
              <a:solidFill>
                <a:schemeClr val="accent1"/>
              </a:solidFill>
              <a:ln>
                <a:solidFill>
                  <a:srgbClr val="4E71D1"/>
                </a:solidFill>
              </a:ln>
            </c:spPr>
          </c:marker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Sheet1!$B$4:$G$4</c:f>
              <c:numCache>
                <c:formatCode>General</c:formatCode>
                <c:ptCount val="6"/>
                <c:pt idx="0">
                  <c:v>0.24500000000000041</c:v>
                </c:pt>
                <c:pt idx="1">
                  <c:v>0.224</c:v>
                </c:pt>
                <c:pt idx="2">
                  <c:v>0.22700000000000001</c:v>
                </c:pt>
                <c:pt idx="3">
                  <c:v>0.20400000000000001</c:v>
                </c:pt>
                <c:pt idx="4">
                  <c:v>0.18300000000000041</c:v>
                </c:pt>
                <c:pt idx="5">
                  <c:v>0.18600000000000044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DAI DING</c:v>
                </c:pt>
              </c:strCache>
            </c:strRef>
          </c:tx>
          <c:spPr>
            <a:ln>
              <a:solidFill>
                <a:srgbClr val="FF66FF"/>
              </a:solidFill>
            </a:ln>
          </c:spPr>
          <c:marker>
            <c:symbol val="diamond"/>
            <c:size val="5"/>
            <c:spPr>
              <a:solidFill>
                <a:srgbClr val="FF66FF"/>
              </a:solidFill>
              <a:ln>
                <a:solidFill>
                  <a:srgbClr val="FF66FF"/>
                </a:solidFill>
              </a:ln>
            </c:spPr>
          </c:marker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Sheet1!$B$5:$G$5</c:f>
              <c:numCache>
                <c:formatCode>General</c:formatCode>
                <c:ptCount val="6"/>
                <c:pt idx="0">
                  <c:v>0.17</c:v>
                </c:pt>
                <c:pt idx="1">
                  <c:v>0.13700000000000001</c:v>
                </c:pt>
                <c:pt idx="2">
                  <c:v>0.129</c:v>
                </c:pt>
                <c:pt idx="3">
                  <c:v>0.12300000000000012</c:v>
                </c:pt>
                <c:pt idx="4">
                  <c:v>9.2000000000000026E-2</c:v>
                </c:pt>
                <c:pt idx="5">
                  <c:v>0.10100000000000002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SEBIVO</c:v>
                </c:pt>
              </c:strCache>
            </c:strRef>
          </c:tx>
          <c:spPr>
            <a:ln>
              <a:solidFill>
                <a:srgbClr val="99FF66"/>
              </a:solidFill>
            </a:ln>
          </c:spPr>
          <c:marker>
            <c:symbol val="diamond"/>
            <c:size val="5"/>
            <c:spPr>
              <a:solidFill>
                <a:srgbClr val="99FF66"/>
              </a:solidFill>
              <a:ln>
                <a:solidFill>
                  <a:srgbClr val="99FF66"/>
                </a:solidFill>
              </a:ln>
            </c:spPr>
          </c:marker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Sheet1!$B$6:$G$6</c:f>
              <c:numCache>
                <c:formatCode>General</c:formatCode>
                <c:ptCount val="6"/>
                <c:pt idx="0">
                  <c:v>-9.0000000000000024E-2</c:v>
                </c:pt>
                <c:pt idx="1">
                  <c:v>0.10500000000000002</c:v>
                </c:pt>
                <c:pt idx="2">
                  <c:v>9.2000000000000026E-2</c:v>
                </c:pt>
                <c:pt idx="3">
                  <c:v>0.10700000000000012</c:v>
                </c:pt>
                <c:pt idx="4">
                  <c:v>0.12400000000000012</c:v>
                </c:pt>
                <c:pt idx="5">
                  <c:v>0.14300000000000004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1286272"/>
        <c:axId val="70279744"/>
      </c:lineChart>
      <c:catAx>
        <c:axId val="31286272"/>
        <c:scaling>
          <c:orientation val="minMax"/>
        </c:scaling>
        <c:delete val="0"/>
        <c:axPos val="b"/>
        <c:majorTickMark val="out"/>
        <c:minorTickMark val="none"/>
        <c:tickLblPos val="low"/>
        <c:txPr>
          <a:bodyPr rot="-2700000"/>
          <a:lstStyle/>
          <a:p>
            <a:pPr>
              <a:defRPr sz="700" b="0"/>
            </a:pPr>
            <a:endParaRPr lang="en-US"/>
          </a:p>
        </c:txPr>
        <c:crossAx val="70279744"/>
        <c:crosses val="autoZero"/>
        <c:auto val="1"/>
        <c:lblAlgn val="ctr"/>
        <c:lblOffset val="100"/>
        <c:noMultiLvlLbl val="0"/>
      </c:catAx>
      <c:valAx>
        <c:axId val="70279744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800"/>
                </a:pPr>
                <a:r>
                  <a:rPr lang="en-US" sz="800" baseline="0" dirty="0" smtClean="0"/>
                  <a:t>Growth %</a:t>
                </a:r>
                <a:endParaRPr lang="en-US" sz="800" dirty="0"/>
              </a:p>
            </c:rich>
          </c:tx>
          <c:layout/>
          <c:overlay val="0"/>
        </c:title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800" b="0"/>
            </a:pPr>
            <a:endParaRPr lang="en-US"/>
          </a:p>
        </c:txPr>
        <c:crossAx val="3128627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663806343092844"/>
          <c:y val="7.5805754942839434E-2"/>
          <c:w val="0.81781843446042279"/>
          <c:h val="0.6504898885867036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MAT Jul'll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Sheet1!$B$1:$F$1</c:f>
              <c:strCache>
                <c:ptCount val="5"/>
                <c:pt idx="0">
                  <c:v>Entecavir</c:v>
                </c:pt>
                <c:pt idx="1">
                  <c:v>Lamivudine</c:v>
                </c:pt>
                <c:pt idx="2">
                  <c:v>Adefovir Dipivoxil</c:v>
                </c:pt>
                <c:pt idx="3">
                  <c:v>Telbivudine</c:v>
                </c:pt>
                <c:pt idx="4">
                  <c:v>ARV Calss</c:v>
                </c:pt>
              </c:strCache>
            </c:strRef>
          </c:cat>
          <c:val>
            <c:numRef>
              <c:f>Sheet1!$B$2:$F$2</c:f>
              <c:numCache>
                <c:formatCode>#,##0.00000</c:formatCode>
                <c:ptCount val="5"/>
                <c:pt idx="0">
                  <c:v>-0.29000000000000031</c:v>
                </c:pt>
                <c:pt idx="1">
                  <c:v>-0.16</c:v>
                </c:pt>
                <c:pt idx="2">
                  <c:v>0.14000000000000001</c:v>
                </c:pt>
                <c:pt idx="3">
                  <c:v>9.0000000000000024E-2</c:v>
                </c:pt>
                <c:pt idx="4">
                  <c:v>0.16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1285248"/>
        <c:axId val="70281472"/>
      </c:barChart>
      <c:catAx>
        <c:axId val="31285248"/>
        <c:scaling>
          <c:orientation val="minMax"/>
        </c:scaling>
        <c:delete val="0"/>
        <c:axPos val="b"/>
        <c:numFmt formatCode="General" sourceLinked="0"/>
        <c:majorTickMark val="in"/>
        <c:minorTickMark val="none"/>
        <c:tickLblPos val="low"/>
        <c:txPr>
          <a:bodyPr/>
          <a:lstStyle/>
          <a:p>
            <a:pPr>
              <a:defRPr sz="800" b="0"/>
            </a:pPr>
            <a:endParaRPr lang="en-US"/>
          </a:p>
        </c:txPr>
        <c:crossAx val="70281472"/>
        <c:crosses val="autoZero"/>
        <c:auto val="1"/>
        <c:lblAlgn val="ctr"/>
        <c:lblOffset val="100"/>
        <c:noMultiLvlLbl val="0"/>
      </c:catAx>
      <c:valAx>
        <c:axId val="70281472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800"/>
                </a:pPr>
                <a:r>
                  <a:rPr lang="en-US" sz="800" dirty="0" smtClean="0"/>
                  <a:t>SOG</a:t>
                </a:r>
                <a:r>
                  <a:rPr lang="en-US" sz="800" baseline="0" dirty="0" smtClean="0"/>
                  <a:t> %</a:t>
                </a:r>
                <a:endParaRPr lang="en-US" dirty="0"/>
              </a:p>
            </c:rich>
          </c:tx>
          <c:layout/>
          <c:overlay val="0"/>
        </c:title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800" b="0" i="0" baseline="0"/>
            </a:pPr>
            <a:endParaRPr lang="en-US"/>
          </a:p>
        </c:txPr>
        <c:crossAx val="31285248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38188"/>
            <a:ext cx="4938712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686300"/>
            <a:ext cx="4987925" cy="4524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fld id="{D80DD0E1-8439-4E4C-9BD4-B160009DAD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9261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5" name="Picture 7" descr="wwm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7" name="Picture 203" descr="bristolmyerssquibblogo[1]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>
            <a:lvl1pPr algn="ctr"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7747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rgbClr val="00800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613" y="193675"/>
            <a:ext cx="1965325" cy="63071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193675"/>
            <a:ext cx="5746750" cy="63071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959" y="58207"/>
            <a:ext cx="7837488" cy="6746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3" y="1187450"/>
            <a:ext cx="3843337" cy="53133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7450"/>
            <a:ext cx="3843338" cy="5313363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sp>
        <p:nvSpPr>
          <p:cNvPr id="11267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679450" y="58738"/>
            <a:ext cx="7837488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1268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187450"/>
            <a:ext cx="7839075" cy="531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1029" name="Rectangle 60"/>
          <p:cNvSpPr>
            <a:spLocks noChangeArrowheads="1"/>
          </p:cNvSpPr>
          <p:nvPr/>
        </p:nvSpPr>
        <p:spPr bwMode="auto">
          <a:xfrm>
            <a:off x="0" y="6648450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/>
          <a:lstStyle/>
          <a:p>
            <a:pPr defTabSz="865188"/>
            <a:fld id="{222BCDE9-4571-47A3-A756-14589755D685}" type="slidenum">
              <a:rPr lang="en-US" altLang="zh-CN" sz="800">
                <a:solidFill>
                  <a:schemeClr val="folHlink"/>
                </a:solidFill>
                <a:ea typeface="宋体" pitchFamily="2" charset="-122"/>
              </a:rPr>
              <a:pPr defTabSz="865188"/>
              <a:t>‹#›</a:t>
            </a:fld>
            <a:endParaRPr lang="en-US" altLang="zh-CN" sz="800">
              <a:solidFill>
                <a:schemeClr val="folHlink"/>
              </a:solidFill>
              <a:ea typeface="宋体" pitchFamily="2" charset="-122"/>
            </a:endParaRPr>
          </a:p>
        </p:txBody>
      </p:sp>
      <p:pic>
        <p:nvPicPr>
          <p:cNvPr id="11270" name="Picture 196" descr="wwm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199"/>
          <p:cNvSpPr>
            <a:spLocks noChangeArrowheads="1"/>
          </p:cNvSpPr>
          <p:nvPr userDrawn="1"/>
        </p:nvSpPr>
        <p:spPr bwMode="auto">
          <a:xfrm>
            <a:off x="546100" y="866775"/>
            <a:ext cx="8077200" cy="90488"/>
          </a:xfrm>
          <a:prstGeom prst="rect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11272" name="Picture 203" descr="bristolmyerssquibblogo[1]"/>
          <p:cNvPicPr>
            <a:picLocks noChangeAspect="1" noChangeArrowheads="1"/>
          </p:cNvPicPr>
          <p:nvPr userDrawn="1"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81" r:id="rId2"/>
    <p:sldLayoutId id="2147484682" r:id="rId3"/>
    <p:sldLayoutId id="2147484683" r:id="rId4"/>
    <p:sldLayoutId id="2147484684" r:id="rId5"/>
    <p:sldLayoutId id="2147484685" r:id="rId6"/>
    <p:sldLayoutId id="2147484686" r:id="rId7"/>
    <p:sldLayoutId id="2147484687" r:id="rId8"/>
    <p:sldLayoutId id="2147484688" r:id="rId9"/>
    <p:sldLayoutId id="2147484689" r:id="rId10"/>
    <p:sldLayoutId id="2147484690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3660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9966"/>
        </a:buClr>
        <a:buFont typeface="Arial" charset="0"/>
        <a:buChar char="–"/>
        <a:defRPr>
          <a:solidFill>
            <a:schemeClr val="tx1"/>
          </a:solidFill>
          <a:latin typeface="+mn-lt"/>
        </a:defRPr>
      </a:lvl2pPr>
      <a:lvl3pPr marL="1073150" indent="-2270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3pPr>
      <a:lvl4pPr marL="1411288" indent="-230188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4pPr>
      <a:lvl5pPr marL="17478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5pPr>
      <a:lvl6pPr marL="22050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6pPr>
      <a:lvl7pPr marL="26622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7pPr>
      <a:lvl8pPr marL="31194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8pPr>
      <a:lvl9pPr marL="35766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Chart 19" descr="chart2,Primary Title,No Secondry Title"/>
          <p:cNvGraphicFramePr/>
          <p:nvPr/>
        </p:nvGraphicFramePr>
        <p:xfrm>
          <a:off x="355600" y="1447800"/>
          <a:ext cx="8572500" cy="4889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1" name="Chart 30" descr="chart1,Primary Title,No Secondry Title"/>
          <p:cNvGraphicFramePr/>
          <p:nvPr/>
        </p:nvGraphicFramePr>
        <p:xfrm>
          <a:off x="381000" y="1346200"/>
          <a:ext cx="4458285" cy="2501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55" name="Text Box 8" descr="footnote"/>
          <p:cNvSpPr txBox="1">
            <a:spLocks noChangeArrowheads="1"/>
          </p:cNvSpPr>
          <p:nvPr/>
        </p:nvSpPr>
        <p:spPr bwMode="auto">
          <a:xfrm>
            <a:off x="482105" y="6600825"/>
            <a:ext cx="7013575" cy="2286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Data Source: IMS CHPA Nov'16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5" name="Rectangle 26"/>
          <p:cNvSpPr>
            <a:spLocks noChangeArrowheads="1"/>
          </p:cNvSpPr>
          <p:nvPr/>
        </p:nvSpPr>
        <p:spPr bwMode="auto">
          <a:xfrm>
            <a:off x="368301" y="1346200"/>
            <a:ext cx="8542478" cy="2451100"/>
          </a:xfrm>
          <a:prstGeom prst="rect">
            <a:avLst/>
          </a:prstGeom>
          <a:noFill/>
          <a:ln w="952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defTabSz="865188"/>
            <a:endParaRPr lang="en-US">
              <a:latin typeface="Tahoma" pitchFamily="34" charset="0"/>
            </a:endParaRPr>
          </a:p>
        </p:txBody>
      </p:sp>
      <p:sp>
        <p:nvSpPr>
          <p:cNvPr id="17" name="Rectangle 16" descr="labelproduct"/>
          <p:cNvSpPr/>
          <p:nvPr/>
        </p:nvSpPr>
        <p:spPr bwMode="auto">
          <a:xfrm>
            <a:off x="1782763" y="1119315"/>
            <a:ext cx="2325687" cy="230187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 algn="ctr" defTabSz="865188">
              <a:defRPr/>
            </a:pPr>
            <a:r>
              <a:rPr lang="en-US" sz="1200" dirty="0" smtClean="0">
                <a:solidFill>
                  <a:schemeClr val="bg1"/>
                </a:solidFill>
                <a:latin typeface="+mn-lt"/>
              </a:rPr>
              <a:t>#Category Trend</a:t>
            </a:r>
            <a:endParaRPr lang="en-US" sz="12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5916613" y="1119315"/>
            <a:ext cx="2325687" cy="230187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 algn="ctr" defTabSz="865188">
              <a:defRPr/>
            </a:pPr>
            <a:r>
              <a:rPr lang="en-US" sz="1200" dirty="0">
                <a:solidFill>
                  <a:schemeClr val="bg1"/>
                </a:solidFill>
                <a:latin typeface="+mn-lt"/>
              </a:rPr>
              <a:t>Market Share Trend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1782763" y="3846069"/>
            <a:ext cx="2325687" cy="230187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 algn="ctr" defTabSz="865188">
              <a:defRPr/>
            </a:pPr>
            <a:r>
              <a:rPr lang="en-US" sz="1200" dirty="0" smtClean="0">
                <a:solidFill>
                  <a:schemeClr val="bg1"/>
                </a:solidFill>
                <a:latin typeface="+mn-lt"/>
              </a:rPr>
              <a:t>Growth </a:t>
            </a:r>
            <a:r>
              <a:rPr lang="en-US" sz="1200" dirty="0">
                <a:solidFill>
                  <a:schemeClr val="bg1"/>
                </a:solidFill>
                <a:latin typeface="+mn-lt"/>
              </a:rPr>
              <a:t>Trend</a:t>
            </a:r>
          </a:p>
        </p:txBody>
      </p:sp>
      <p:sp>
        <p:nvSpPr>
          <p:cNvPr id="27" name="Rectangle 31"/>
          <p:cNvSpPr>
            <a:spLocks noChangeArrowheads="1"/>
          </p:cNvSpPr>
          <p:nvPr/>
        </p:nvSpPr>
        <p:spPr bwMode="auto">
          <a:xfrm>
            <a:off x="368513" y="4064000"/>
            <a:ext cx="8534188" cy="2159000"/>
          </a:xfrm>
          <a:prstGeom prst="rect">
            <a:avLst/>
          </a:prstGeom>
          <a:noFill/>
          <a:ln w="952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defTabSz="865188"/>
            <a:endParaRPr lang="en-US">
              <a:latin typeface="Tahoma" pitchFamily="34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5927725" y="3848101"/>
            <a:ext cx="2327275" cy="230187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 algn="ctr" defTabSz="865188">
              <a:defRPr/>
            </a:pPr>
            <a:r>
              <a:rPr lang="en-US" sz="1200" dirty="0">
                <a:solidFill>
                  <a:schemeClr val="bg1"/>
                </a:solidFill>
                <a:latin typeface="+mn-lt"/>
              </a:rPr>
              <a:t>Share of Growth Trend</a:t>
            </a:r>
          </a:p>
        </p:txBody>
      </p:sp>
      <p:sp>
        <p:nvSpPr>
          <p:cNvPr id="16" name="Rectangle 84" descr="labelCAGR"/>
          <p:cNvSpPr>
            <a:spLocks noChangeArrowheads="1"/>
          </p:cNvSpPr>
          <p:nvPr/>
        </p:nvSpPr>
        <p:spPr bwMode="auto">
          <a:xfrm>
            <a:off x="1016344" y="1377760"/>
            <a:ext cx="2310714" cy="339725"/>
          </a:xfrm>
          <a:prstGeom prst="rect">
            <a:avLst/>
          </a:prstGeom>
          <a:solidFill>
            <a:srgbClr val="92D050"/>
          </a:solidFill>
          <a:ln w="9525" algn="ctr">
            <a:noFill/>
            <a:round/>
            <a:headEnd/>
            <a:tailEnd/>
          </a:ln>
        </p:spPr>
        <p:txBody>
          <a:bodyPr lIns="45720" rIns="45720" anchor="ctr"/>
          <a:lstStyle/>
          <a:p>
            <a:pPr defTabSz="865188"/>
            <a:r>
              <a:rPr lang="en-US" altLang="zh-CN" sz="800" dirty="0">
                <a:ea typeface="宋体" pitchFamily="2" charset="-122"/>
              </a:rPr>
              <a:t>CAGR</a:t>
            </a:r>
            <a:r>
              <a:rPr lang="en-US" altLang="zh-CN" sz="800" dirty="0" smtClean="0">
                <a:ea typeface="宋体" pitchFamily="2" charset="-122"/>
              </a:rPr>
              <a:t>:#rolling3mths</a:t>
            </a:r>
            <a:endParaRPr lang="en-US" altLang="zh-CN" sz="800" dirty="0">
              <a:ea typeface="宋体" pitchFamily="2" charset="-122"/>
            </a:endParaRPr>
          </a:p>
          <a:p>
            <a:pPr defTabSz="865188"/>
            <a:r>
              <a:rPr lang="en-US" altLang="zh-CN" sz="800" dirty="0">
                <a:ea typeface="宋体" pitchFamily="2" charset="-122"/>
              </a:rPr>
              <a:t>Total Market</a:t>
            </a:r>
            <a:r>
              <a:rPr lang="en-US" altLang="zh-CN" sz="800" dirty="0" smtClean="0">
                <a:ea typeface="宋体" pitchFamily="2" charset="-122"/>
              </a:rPr>
              <a:t>: #value1%, ACEI: #value2%, ARB: #value3%</a:t>
            </a:r>
            <a:endParaRPr lang="en-US" altLang="zh-CN" sz="800" dirty="0">
              <a:ea typeface="宋体" pitchFamily="2" charset="-122"/>
            </a:endParaRPr>
          </a:p>
        </p:txBody>
      </p:sp>
      <p:sp>
        <p:nvSpPr>
          <p:cNvPr id="29" name="Title 1"/>
          <p:cNvSpPr>
            <a:spLocks noGrp="1"/>
          </p:cNvSpPr>
          <p:nvPr>
            <p:ph type="title"/>
          </p:nvPr>
        </p:nvSpPr>
        <p:spPr>
          <a:xfrm>
            <a:off x="498475" y="58738"/>
            <a:ext cx="7837488" cy="674687"/>
          </a:xfrm>
        </p:spPr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Hypertension Market Performance </a:t>
            </a:r>
            <a:r>
              <a:rPr lang="en-US" altLang="zh-CN" smtClean="0">
                <a:ea typeface="宋体" pitchFamily="2" charset="-122"/>
              </a:rPr>
              <a:t>by Class</a:t>
            </a:r>
            <a:endParaRPr lang="en-US" altLang="zh-CN" dirty="0" smtClean="0">
              <a:ea typeface="宋体" pitchFamily="2" charset="-122"/>
            </a:endParaRPr>
          </a:p>
        </p:txBody>
      </p:sp>
      <p:sp>
        <p:nvSpPr>
          <p:cNvPr id="21" name="Title 1" descr="labelSubTitle"/>
          <p:cNvSpPr txBox="1">
            <a:spLocks/>
          </p:cNvSpPr>
          <p:nvPr/>
        </p:nvSpPr>
        <p:spPr bwMode="auto">
          <a:xfrm>
            <a:off x="483449" y="404322"/>
            <a:ext cx="8524081" cy="471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(MAT Sep’11,</a:t>
            </a:r>
            <a:r>
              <a:rPr kumimoji="0" lang="en-US" altLang="zh-CN" sz="1200" b="1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 Value in USD)</a:t>
            </a:r>
            <a:endParaRPr kumimoji="0" lang="en-US" altLang="zh-CN" sz="1200" b="1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sp>
        <p:nvSpPr>
          <p:cNvPr id="23" name="Text Box 8" descr="lableintroduction"/>
          <p:cNvSpPr txBox="1">
            <a:spLocks noChangeArrowheads="1"/>
          </p:cNvSpPr>
          <p:nvPr/>
        </p:nvSpPr>
        <p:spPr bwMode="auto">
          <a:xfrm>
            <a:off x="482105" y="6461630"/>
            <a:ext cx="1692267" cy="1904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dirty="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MQT: Moving Quarter Total.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6" name="Text Box 8" descr="lableSTLY"/>
          <p:cNvSpPr txBox="1">
            <a:spLocks noChangeArrowheads="1"/>
          </p:cNvSpPr>
          <p:nvPr/>
        </p:nvSpPr>
        <p:spPr bwMode="auto">
          <a:xfrm>
            <a:off x="482105" y="6255955"/>
            <a:ext cx="2809867" cy="2158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sz="900" dirty="0" smtClean="0">
                <a:solidFill>
                  <a:srgbClr val="020000"/>
                </a:solidFill>
              </a:rPr>
              <a:t>Growth % compared to same time last year.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graphicFrame>
        <p:nvGraphicFramePr>
          <p:cNvPr id="32" name="Chart 31" descr="chart3,Primary Title,No Secondry Title"/>
          <p:cNvGraphicFramePr/>
          <p:nvPr/>
        </p:nvGraphicFramePr>
        <p:xfrm>
          <a:off x="406400" y="4124570"/>
          <a:ext cx="4351215" cy="19674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3" name="Chart 32" descr="chart4,Primary Title,No Secondry Title"/>
          <p:cNvGraphicFramePr/>
          <p:nvPr/>
        </p:nvGraphicFramePr>
        <p:xfrm>
          <a:off x="4787900" y="4120466"/>
          <a:ext cx="4102100" cy="18428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E71D1"/>
      </a:accent1>
      <a:accent2>
        <a:srgbClr val="85A3DF"/>
      </a:accent2>
      <a:accent3>
        <a:srgbClr val="FFFFFF"/>
      </a:accent3>
      <a:accent4>
        <a:srgbClr val="000000"/>
      </a:accent4>
      <a:accent5>
        <a:srgbClr val="B2BBE5"/>
      </a:accent5>
      <a:accent6>
        <a:srgbClr val="7893CA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4E71D1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4666BD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E71D1"/>
        </a:accent1>
        <a:accent2>
          <a:srgbClr val="85A3DF"/>
        </a:accent2>
        <a:accent3>
          <a:srgbClr val="FFFFFF"/>
        </a:accent3>
        <a:accent4>
          <a:srgbClr val="000000"/>
        </a:accent4>
        <a:accent5>
          <a:srgbClr val="B2BBE5"/>
        </a:accent5>
        <a:accent6>
          <a:srgbClr val="7893CA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74299</TotalTime>
  <Words>80</Words>
  <Application>Microsoft Office PowerPoint</Application>
  <PresentationFormat>Letter Paper (8.5x11 in)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Hypertension Market Performance by Class</vt:lpstr>
    </vt:vector>
  </TitlesOfParts>
  <Company>Bristol-Myers Squibb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Vijay Narendran</dc:creator>
  <cp:lastModifiedBy>Eddy Fang</cp:lastModifiedBy>
  <cp:revision>2112</cp:revision>
  <cp:lastPrinted>2003-08-22T16:32:12Z</cp:lastPrinted>
  <dcterms:created xsi:type="dcterms:W3CDTF">2001-06-20T12:40:14Z</dcterms:created>
  <dcterms:modified xsi:type="dcterms:W3CDTF">2017-01-18T07:58:16Z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