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865290172061756"/>
          <c:y val="1.744084262194498E-2"/>
          <c:w val="0.40322717993585777"/>
          <c:h val="0.335586460783328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0.33000000000001056</c:v>
                </c:pt>
                <c:pt idx="1">
                  <c:v>0.34000000000000136</c:v>
                </c:pt>
                <c:pt idx="2">
                  <c:v>0.34000000000000136</c:v>
                </c:pt>
                <c:pt idx="3">
                  <c:v>0.32000000000000972</c:v>
                </c:pt>
                <c:pt idx="4">
                  <c:v>0.33000000000001056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0.32000000000000972</c:v>
                </c:pt>
                <c:pt idx="9">
                  <c:v>0.32000000000000972</c:v>
                </c:pt>
                <c:pt idx="10">
                  <c:v>0.32000000000000972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0.19000000000000053</c:v>
                </c:pt>
                <c:pt idx="1">
                  <c:v>0.18000000000000024</c:v>
                </c:pt>
                <c:pt idx="2">
                  <c:v>0.16000000000000053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0.19000000000000053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0.16000000000000053</c:v>
                </c:pt>
                <c:pt idx="11">
                  <c:v>0.16000000000000053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35072"/>
        <c:axId val="32662656"/>
      </c:line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smtClean="0"/>
                  <a:t>Market</a:t>
                </a:r>
                <a:r>
                  <a:rPr lang="en-US" sz="800" baseline="0" smtClean="0"/>
                  <a:t> </a:t>
                </a:r>
                <a:r>
                  <a:rPr lang="en-US" sz="800" baseline="0" dirty="0" smtClean="0"/>
                  <a:t>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851828521432741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920350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721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704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DPP-IV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6"/>
                <c:pt idx="0">
                  <c:v>MQT Oct'11</c:v>
                </c:pt>
                <c:pt idx="1">
                  <c:v>MQT Nov'11</c:v>
                </c:pt>
                <c:pt idx="2">
                  <c:v>MQT Dec'11</c:v>
                </c:pt>
                <c:pt idx="3">
                  <c:v>MQT Jan'12</c:v>
                </c:pt>
                <c:pt idx="4">
                  <c:v>MQT Feb'12</c:v>
                </c:pt>
                <c:pt idx="5">
                  <c:v>MQT Mar'12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4.8658402699998655</c:v>
                </c:pt>
                <c:pt idx="1">
                  <c:v>5.6348655399998755</c:v>
                </c:pt>
                <c:pt idx="2">
                  <c:v>6.4496206000001601</c:v>
                </c:pt>
                <c:pt idx="3">
                  <c:v>7.26946637</c:v>
                </c:pt>
                <c:pt idx="4">
                  <c:v>7.2173292</c:v>
                </c:pt>
                <c:pt idx="5">
                  <c:v>7.9603621200000134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6"/>
                <c:pt idx="0">
                  <c:v>MQT Oct'11</c:v>
                </c:pt>
                <c:pt idx="1">
                  <c:v>MQT Nov'11</c:v>
                </c:pt>
                <c:pt idx="2">
                  <c:v>MQT Dec'11</c:v>
                </c:pt>
                <c:pt idx="3">
                  <c:v>MQT Jan'12</c:v>
                </c:pt>
                <c:pt idx="4">
                  <c:v>MQT Feb'12</c:v>
                </c:pt>
                <c:pt idx="5">
                  <c:v>MQT Mar'12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9.8729100000000767E-3</c:v>
                </c:pt>
                <c:pt idx="1">
                  <c:v>6.2387100000000133E-2</c:v>
                </c:pt>
                <c:pt idx="2">
                  <c:v>0.13439293999999999</c:v>
                </c:pt>
                <c:pt idx="3">
                  <c:v>0.20256155000000001</c:v>
                </c:pt>
                <c:pt idx="4">
                  <c:v>0.26510244000000005</c:v>
                </c:pt>
                <c:pt idx="5">
                  <c:v>0.30471720000000002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073280"/>
        <c:axId val="32664384"/>
      </c:barChart>
      <c:catAx>
        <c:axId val="31073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24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3107328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2383528643863815"/>
          <c:y val="0"/>
          <c:w val="0.25622431046916022"/>
          <c:h val="0.13548822894600104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5874771609275860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74304"/>
        <c:axId val="72933952"/>
      </c:lineChart>
      <c:catAx>
        <c:axId val="3107430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 i="0" baseline="0"/>
            </a:pPr>
            <a:endParaRPr lang="en-US"/>
          </a:p>
        </c:txPr>
        <c:crossAx val="72933952"/>
        <c:crosses val="autoZero"/>
        <c:auto val="1"/>
        <c:lblAlgn val="ctr"/>
        <c:lblOffset val="100"/>
        <c:noMultiLvlLbl val="0"/>
      </c:catAx>
      <c:valAx>
        <c:axId val="72933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1074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35"/>
          <c:h val="0.56090126910881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752448"/>
        <c:axId val="72935680"/>
      </c:barChart>
      <c:catAx>
        <c:axId val="5975244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700" b="0"/>
            </a:pPr>
            <a:endParaRPr lang="en-US"/>
          </a:p>
        </c:txPr>
        <c:crossAx val="72935680"/>
        <c:crosses val="autoZero"/>
        <c:auto val="1"/>
        <c:lblAlgn val="ctr"/>
        <c:lblOffset val="100"/>
        <c:noMultiLvlLbl val="0"/>
      </c:catAx>
      <c:valAx>
        <c:axId val="72935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524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147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974140" y="138362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Onglyza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graphicFrame>
        <p:nvGraphicFramePr>
          <p:cNvPr id="19" name="Chart 18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694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DPP-IV Market Performance by Brand</a:t>
            </a: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4" name="Text Box 8" descr="lableintroduction"/>
          <p:cNvSpPr txBox="1">
            <a:spLocks noChangeArrowheads="1"/>
          </p:cNvSpPr>
          <p:nvPr/>
        </p:nvSpPr>
        <p:spPr bwMode="auto">
          <a:xfrm>
            <a:off x="4694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 Box 8" descr="lableSTLY"/>
          <p:cNvSpPr txBox="1">
            <a:spLocks noChangeArrowheads="1"/>
          </p:cNvSpPr>
          <p:nvPr/>
        </p:nvSpPr>
        <p:spPr bwMode="auto">
          <a:xfrm>
            <a:off x="4694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3,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74283</TotalTime>
  <Words>75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DPP-IV Market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2089</cp:revision>
  <cp:lastPrinted>2003-08-22T16:32:12Z</cp:lastPrinted>
  <dcterms:created xsi:type="dcterms:W3CDTF">2001-06-20T12:40:14Z</dcterms:created>
  <dcterms:modified xsi:type="dcterms:W3CDTF">2017-01-18T07:58:22Z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