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47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468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799965058340845E-2"/>
          <c:y val="9.3750000000004705E-2"/>
          <c:w val="0.88566749620673524"/>
          <c:h val="0.440819408250310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Value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Sheet1!$B$1:$AW$1</c:f>
              <c:strCache>
                <c:ptCount val="48"/>
                <c:pt idx="0">
                  <c:v> Beijing </c:v>
                </c:pt>
                <c:pt idx="1">
                  <c:v> Shanghai </c:v>
                </c:pt>
                <c:pt idx="2">
                  <c:v> Guangzhou </c:v>
                </c:pt>
                <c:pt idx="3">
                  <c:v> Hangzhou </c:v>
                </c:pt>
                <c:pt idx="4">
                  <c:v> Tianjin </c:v>
                </c:pt>
                <c:pt idx="5">
                  <c:v> Chongqing </c:v>
                </c:pt>
                <c:pt idx="6">
                  <c:v> Fuxiaquan </c:v>
                </c:pt>
                <c:pt idx="7">
                  <c:v> Wuhan </c:v>
                </c:pt>
                <c:pt idx="8">
                  <c:v> Suxi </c:v>
                </c:pt>
                <c:pt idx="9">
                  <c:v> Chengdu </c:v>
                </c:pt>
                <c:pt idx="10">
                  <c:v> Nanjing </c:v>
                </c:pt>
                <c:pt idx="11">
                  <c:v> Pearl River Delta</c:v>
                </c:pt>
                <c:pt idx="12">
                  <c:v> Shenyang </c:v>
                </c:pt>
                <c:pt idx="13">
                  <c:v> Zhengzhou </c:v>
                </c:pt>
                <c:pt idx="14">
                  <c:v> Harbin </c:v>
                </c:pt>
                <c:pt idx="15">
                  <c:v> Xian </c:v>
                </c:pt>
                <c:pt idx="16">
                  <c:v> Jinan </c:v>
                </c:pt>
                <c:pt idx="17">
                  <c:v> Changsha </c:v>
                </c:pt>
                <c:pt idx="18">
                  <c:v> Ningbo </c:v>
                </c:pt>
                <c:pt idx="19">
                  <c:v> Shijiazhuang </c:v>
                </c:pt>
                <c:pt idx="20">
                  <c:v> Shenzhen </c:v>
                </c:pt>
                <c:pt idx="21">
                  <c:v> Qingdao </c:v>
                </c:pt>
                <c:pt idx="22">
                  <c:v> Kunming </c:v>
                </c:pt>
                <c:pt idx="23">
                  <c:v> Changchun </c:v>
                </c:pt>
                <c:pt idx="24">
                  <c:v> Nanning </c:v>
                </c:pt>
                <c:pt idx="25">
                  <c:v> Dalian </c:v>
                </c:pt>
                <c:pt idx="26">
                  <c:v> Taiyuan </c:v>
                </c:pt>
                <c:pt idx="27">
                  <c:v> Wulumuqi </c:v>
                </c:pt>
                <c:pt idx="28">
                  <c:v> Nanchang </c:v>
                </c:pt>
                <c:pt idx="29">
                  <c:v> Tangshan </c:v>
                </c:pt>
                <c:pt idx="30">
                  <c:v> Changzhou </c:v>
                </c:pt>
                <c:pt idx="31">
                  <c:v> Hefei </c:v>
                </c:pt>
                <c:pt idx="32">
                  <c:v> Guiyang 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</c:strCache>
            </c:strRef>
          </c:cat>
          <c:val>
            <c:numRef>
              <c:f>Sheet1!$B$2:$AW$2</c:f>
              <c:numCache>
                <c:formatCode>General</c:formatCode>
                <c:ptCount val="48"/>
                <c:pt idx="0">
                  <c:v>3.9992984559999987</c:v>
                </c:pt>
                <c:pt idx="1">
                  <c:v>3.4131128720000001</c:v>
                </c:pt>
                <c:pt idx="2">
                  <c:v>2.0411847820001032</c:v>
                </c:pt>
                <c:pt idx="3">
                  <c:v>1.365406039</c:v>
                </c:pt>
                <c:pt idx="4">
                  <c:v>1.3330768660000001</c:v>
                </c:pt>
                <c:pt idx="5">
                  <c:v>1.1494183240000362</c:v>
                </c:pt>
                <c:pt idx="6">
                  <c:v>1.1362209350000001</c:v>
                </c:pt>
                <c:pt idx="7">
                  <c:v>1.0821481240000606</c:v>
                </c:pt>
                <c:pt idx="8">
                  <c:v>1.0779288649999998</c:v>
                </c:pt>
                <c:pt idx="9">
                  <c:v>0.99364237999999949</c:v>
                </c:pt>
                <c:pt idx="10">
                  <c:v>0.97655139999999907</c:v>
                </c:pt>
                <c:pt idx="11">
                  <c:v>0.90370394099999996</c:v>
                </c:pt>
                <c:pt idx="12">
                  <c:v>0.87846106400000001</c:v>
                </c:pt>
                <c:pt idx="13">
                  <c:v>0.84090294499999996</c:v>
                </c:pt>
                <c:pt idx="14">
                  <c:v>0.75148851200001165</c:v>
                </c:pt>
                <c:pt idx="15">
                  <c:v>0.74424033400001732</c:v>
                </c:pt>
                <c:pt idx="16">
                  <c:v>0.74176367400000065</c:v>
                </c:pt>
                <c:pt idx="17">
                  <c:v>0.73311478099999949</c:v>
                </c:pt>
                <c:pt idx="18">
                  <c:v>0.59973364899999959</c:v>
                </c:pt>
                <c:pt idx="19">
                  <c:v>0.57770533200002461</c:v>
                </c:pt>
                <c:pt idx="20">
                  <c:v>0.57540026300000002</c:v>
                </c:pt>
                <c:pt idx="21">
                  <c:v>0.55506515000000001</c:v>
                </c:pt>
                <c:pt idx="22">
                  <c:v>0.53245441199999999</c:v>
                </c:pt>
                <c:pt idx="23">
                  <c:v>0.52309969700002024</c:v>
                </c:pt>
                <c:pt idx="24">
                  <c:v>0.45975862899999997</c:v>
                </c:pt>
                <c:pt idx="25">
                  <c:v>0.42610969000000032</c:v>
                </c:pt>
                <c:pt idx="26">
                  <c:v>0.37706228300001537</c:v>
                </c:pt>
                <c:pt idx="27">
                  <c:v>0.35537988000001275</c:v>
                </c:pt>
                <c:pt idx="28">
                  <c:v>0.34207725300000058</c:v>
                </c:pt>
                <c:pt idx="29">
                  <c:v>0.33100197400001202</c:v>
                </c:pt>
                <c:pt idx="30">
                  <c:v>0.32639727500001386</c:v>
                </c:pt>
                <c:pt idx="31">
                  <c:v>0.30799190500000945</c:v>
                </c:pt>
                <c:pt idx="32">
                  <c:v>0.24674953300000688</c:v>
                </c:pt>
                <c:pt idx="33">
                  <c:v>0.24674953300000688</c:v>
                </c:pt>
                <c:pt idx="34">
                  <c:v>0.24674953300000688</c:v>
                </c:pt>
                <c:pt idx="35">
                  <c:v>0.24674953300000688</c:v>
                </c:pt>
                <c:pt idx="36">
                  <c:v>0.24674953300000688</c:v>
                </c:pt>
                <c:pt idx="37">
                  <c:v>0.24674953300000688</c:v>
                </c:pt>
                <c:pt idx="38">
                  <c:v>0.24674953300000688</c:v>
                </c:pt>
                <c:pt idx="39">
                  <c:v>0.24674953300000688</c:v>
                </c:pt>
                <c:pt idx="40">
                  <c:v>0.24674953300000688</c:v>
                </c:pt>
                <c:pt idx="41">
                  <c:v>0.24674953300000688</c:v>
                </c:pt>
                <c:pt idx="42">
                  <c:v>0.24674953300000688</c:v>
                </c:pt>
                <c:pt idx="43">
                  <c:v>0.24674953300000688</c:v>
                </c:pt>
                <c:pt idx="44">
                  <c:v>0.24674953300000688</c:v>
                </c:pt>
                <c:pt idx="45">
                  <c:v>0.24674953300000688</c:v>
                </c:pt>
                <c:pt idx="46">
                  <c:v>0.24674953300000688</c:v>
                </c:pt>
                <c:pt idx="47">
                  <c:v>0.24674953300000688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"/>
        <c:axId val="120966144"/>
        <c:axId val="32663232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Growth</c:v>
                </c:pt>
              </c:strCache>
            </c:strRef>
          </c:tx>
          <c:spPr>
            <a:ln w="25400">
              <a:solidFill>
                <a:srgbClr val="A50021"/>
              </a:solidFill>
              <a:prstDash val="sysDash"/>
            </a:ln>
          </c:spPr>
          <c:marker>
            <c:symbol val="diamond"/>
            <c:size val="7"/>
            <c:spPr>
              <a:solidFill>
                <a:srgbClr val="A50021"/>
              </a:solidFill>
              <a:ln>
                <a:solidFill>
                  <a:srgbClr val="A50021"/>
                </a:solidFill>
              </a:ln>
            </c:spPr>
          </c:marker>
          <c:dLbls>
            <c:numFmt formatCode="0%" sourceLinked="0"/>
            <c:txPr>
              <a:bodyPr/>
              <a:lstStyle/>
              <a:p>
                <a:pPr>
                  <a:defRPr sz="800" b="1" i="0" baseline="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Sheet1!$B$1:$AW$1</c:f>
              <c:strCache>
                <c:ptCount val="48"/>
                <c:pt idx="0">
                  <c:v> Beijing </c:v>
                </c:pt>
                <c:pt idx="1">
                  <c:v> Shanghai </c:v>
                </c:pt>
                <c:pt idx="2">
                  <c:v> Guangzhou </c:v>
                </c:pt>
                <c:pt idx="3">
                  <c:v> Hangzhou </c:v>
                </c:pt>
                <c:pt idx="4">
                  <c:v> Tianjin </c:v>
                </c:pt>
                <c:pt idx="5">
                  <c:v> Chongqing </c:v>
                </c:pt>
                <c:pt idx="6">
                  <c:v> Fuxiaquan </c:v>
                </c:pt>
                <c:pt idx="7">
                  <c:v> Wuhan </c:v>
                </c:pt>
                <c:pt idx="8">
                  <c:v> Suxi </c:v>
                </c:pt>
                <c:pt idx="9">
                  <c:v> Chengdu </c:v>
                </c:pt>
                <c:pt idx="10">
                  <c:v> Nanjing </c:v>
                </c:pt>
                <c:pt idx="11">
                  <c:v> Pearl River Delta</c:v>
                </c:pt>
                <c:pt idx="12">
                  <c:v> Shenyang </c:v>
                </c:pt>
                <c:pt idx="13">
                  <c:v> Zhengzhou </c:v>
                </c:pt>
                <c:pt idx="14">
                  <c:v> Harbin </c:v>
                </c:pt>
                <c:pt idx="15">
                  <c:v> Xian </c:v>
                </c:pt>
                <c:pt idx="16">
                  <c:v> Jinan </c:v>
                </c:pt>
                <c:pt idx="17">
                  <c:v> Changsha </c:v>
                </c:pt>
                <c:pt idx="18">
                  <c:v> Ningbo </c:v>
                </c:pt>
                <c:pt idx="19">
                  <c:v> Shijiazhuang </c:v>
                </c:pt>
                <c:pt idx="20">
                  <c:v> Shenzhen </c:v>
                </c:pt>
                <c:pt idx="21">
                  <c:v> Qingdao </c:v>
                </c:pt>
                <c:pt idx="22">
                  <c:v> Kunming </c:v>
                </c:pt>
                <c:pt idx="23">
                  <c:v> Changchun </c:v>
                </c:pt>
                <c:pt idx="24">
                  <c:v> Nanning </c:v>
                </c:pt>
                <c:pt idx="25">
                  <c:v> Dalian </c:v>
                </c:pt>
                <c:pt idx="26">
                  <c:v> Taiyuan </c:v>
                </c:pt>
                <c:pt idx="27">
                  <c:v> Wulumuqi </c:v>
                </c:pt>
                <c:pt idx="28">
                  <c:v> Nanchang </c:v>
                </c:pt>
                <c:pt idx="29">
                  <c:v> Tangshan </c:v>
                </c:pt>
                <c:pt idx="30">
                  <c:v> Changzhou </c:v>
                </c:pt>
                <c:pt idx="31">
                  <c:v> Hefei </c:v>
                </c:pt>
                <c:pt idx="32">
                  <c:v> Guiyang 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</c:strCache>
            </c:strRef>
          </c:cat>
          <c:val>
            <c:numRef>
              <c:f>Sheet1!$B$3:$AW$3</c:f>
              <c:numCache>
                <c:formatCode>General</c:formatCode>
                <c:ptCount val="48"/>
                <c:pt idx="0">
                  <c:v>0.18000000000000024</c:v>
                </c:pt>
                <c:pt idx="1">
                  <c:v>0.11000000000000007</c:v>
                </c:pt>
                <c:pt idx="2">
                  <c:v>0.19000000000000014</c:v>
                </c:pt>
                <c:pt idx="3">
                  <c:v>0.11000000000000007</c:v>
                </c:pt>
                <c:pt idx="4">
                  <c:v>0.30000000000000032</c:v>
                </c:pt>
                <c:pt idx="5">
                  <c:v>0.24000000000000021</c:v>
                </c:pt>
                <c:pt idx="6">
                  <c:v>0.13</c:v>
                </c:pt>
                <c:pt idx="7">
                  <c:v>0.24000000000000021</c:v>
                </c:pt>
                <c:pt idx="8">
                  <c:v>0.28000000000000008</c:v>
                </c:pt>
                <c:pt idx="9">
                  <c:v>0.26</c:v>
                </c:pt>
                <c:pt idx="10">
                  <c:v>0.19000000000000014</c:v>
                </c:pt>
                <c:pt idx="11">
                  <c:v>0.18000000000000024</c:v>
                </c:pt>
                <c:pt idx="12">
                  <c:v>0.22000000000000014</c:v>
                </c:pt>
                <c:pt idx="13">
                  <c:v>0.2</c:v>
                </c:pt>
                <c:pt idx="14">
                  <c:v>0.22000000000000014</c:v>
                </c:pt>
                <c:pt idx="15">
                  <c:v>0.33000000000000967</c:v>
                </c:pt>
                <c:pt idx="16">
                  <c:v>0.18000000000000024</c:v>
                </c:pt>
                <c:pt idx="17">
                  <c:v>3.54</c:v>
                </c:pt>
                <c:pt idx="18">
                  <c:v>0.13</c:v>
                </c:pt>
                <c:pt idx="19">
                  <c:v>3.66</c:v>
                </c:pt>
                <c:pt idx="20">
                  <c:v>0.2</c:v>
                </c:pt>
                <c:pt idx="21">
                  <c:v>0.30000000000000032</c:v>
                </c:pt>
                <c:pt idx="22">
                  <c:v>2.1800000000000002</c:v>
                </c:pt>
                <c:pt idx="23">
                  <c:v>2.38</c:v>
                </c:pt>
                <c:pt idx="24">
                  <c:v>3.09</c:v>
                </c:pt>
                <c:pt idx="25">
                  <c:v>0.11000000000000007</c:v>
                </c:pt>
                <c:pt idx="26">
                  <c:v>0.25</c:v>
                </c:pt>
                <c:pt idx="27">
                  <c:v>0.32000000000000894</c:v>
                </c:pt>
                <c:pt idx="28">
                  <c:v>2.63</c:v>
                </c:pt>
                <c:pt idx="29">
                  <c:v>2.8299999999999987</c:v>
                </c:pt>
                <c:pt idx="30">
                  <c:v>0.24000000000000021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Avg Growth</c:v>
                </c:pt>
              </c:strCache>
            </c:strRef>
          </c:tx>
          <c:spPr>
            <a:ln w="12700">
              <a:solidFill>
                <a:srgbClr val="3366FF"/>
              </a:solidFill>
              <a:prstDash val="sysDash"/>
            </a:ln>
          </c:spPr>
          <c:marker>
            <c:symbol val="none"/>
          </c:marker>
          <c:cat>
            <c:strRef>
              <c:f>Sheet1!$B$1:$AW$1</c:f>
              <c:strCache>
                <c:ptCount val="48"/>
                <c:pt idx="0">
                  <c:v> Beijing </c:v>
                </c:pt>
                <c:pt idx="1">
                  <c:v> Shanghai </c:v>
                </c:pt>
                <c:pt idx="2">
                  <c:v> Guangzhou </c:v>
                </c:pt>
                <c:pt idx="3">
                  <c:v> Hangzhou </c:v>
                </c:pt>
                <c:pt idx="4">
                  <c:v> Tianjin </c:v>
                </c:pt>
                <c:pt idx="5">
                  <c:v> Chongqing </c:v>
                </c:pt>
                <c:pt idx="6">
                  <c:v> Fuxiaquan </c:v>
                </c:pt>
                <c:pt idx="7">
                  <c:v> Wuhan </c:v>
                </c:pt>
                <c:pt idx="8">
                  <c:v> Suxi </c:v>
                </c:pt>
                <c:pt idx="9">
                  <c:v> Chengdu </c:v>
                </c:pt>
                <c:pt idx="10">
                  <c:v> Nanjing </c:v>
                </c:pt>
                <c:pt idx="11">
                  <c:v> Pearl River Delta</c:v>
                </c:pt>
                <c:pt idx="12">
                  <c:v> Shenyang </c:v>
                </c:pt>
                <c:pt idx="13">
                  <c:v> Zhengzhou </c:v>
                </c:pt>
                <c:pt idx="14">
                  <c:v> Harbin </c:v>
                </c:pt>
                <c:pt idx="15">
                  <c:v> Xian </c:v>
                </c:pt>
                <c:pt idx="16">
                  <c:v> Jinan </c:v>
                </c:pt>
                <c:pt idx="17">
                  <c:v> Changsha </c:v>
                </c:pt>
                <c:pt idx="18">
                  <c:v> Ningbo </c:v>
                </c:pt>
                <c:pt idx="19">
                  <c:v> Shijiazhuang </c:v>
                </c:pt>
                <c:pt idx="20">
                  <c:v> Shenzhen </c:v>
                </c:pt>
                <c:pt idx="21">
                  <c:v> Qingdao </c:v>
                </c:pt>
                <c:pt idx="22">
                  <c:v> Kunming </c:v>
                </c:pt>
                <c:pt idx="23">
                  <c:v> Changchun </c:v>
                </c:pt>
                <c:pt idx="24">
                  <c:v> Nanning </c:v>
                </c:pt>
                <c:pt idx="25">
                  <c:v> Dalian </c:v>
                </c:pt>
                <c:pt idx="26">
                  <c:v> Taiyuan </c:v>
                </c:pt>
                <c:pt idx="27">
                  <c:v> Wulumuqi </c:v>
                </c:pt>
                <c:pt idx="28">
                  <c:v> Nanchang </c:v>
                </c:pt>
                <c:pt idx="29">
                  <c:v> Tangshan </c:v>
                </c:pt>
                <c:pt idx="30">
                  <c:v> Changzhou </c:v>
                </c:pt>
                <c:pt idx="31">
                  <c:v> Hefei </c:v>
                </c:pt>
                <c:pt idx="32">
                  <c:v> Guiyang 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</c:strCache>
            </c:strRef>
          </c:cat>
          <c:val>
            <c:numRef>
              <c:f>Sheet1!$B$4:$AW$4</c:f>
              <c:numCache>
                <c:formatCode>General</c:formatCode>
                <c:ptCount val="48"/>
                <c:pt idx="0">
                  <c:v>0.94000000000000061</c:v>
                </c:pt>
                <c:pt idx="1">
                  <c:v>0.94000000000000061</c:v>
                </c:pt>
                <c:pt idx="2">
                  <c:v>0.94000000000000061</c:v>
                </c:pt>
                <c:pt idx="3">
                  <c:v>0.94000000000000061</c:v>
                </c:pt>
                <c:pt idx="4">
                  <c:v>0.94000000000000061</c:v>
                </c:pt>
                <c:pt idx="5">
                  <c:v>0.94000000000000061</c:v>
                </c:pt>
                <c:pt idx="6">
                  <c:v>0.94000000000000061</c:v>
                </c:pt>
                <c:pt idx="7">
                  <c:v>0.94000000000000061</c:v>
                </c:pt>
                <c:pt idx="8">
                  <c:v>0.94000000000000061</c:v>
                </c:pt>
                <c:pt idx="9">
                  <c:v>0.94000000000000061</c:v>
                </c:pt>
                <c:pt idx="10">
                  <c:v>0.94000000000000061</c:v>
                </c:pt>
                <c:pt idx="11">
                  <c:v>0.94000000000000061</c:v>
                </c:pt>
                <c:pt idx="12">
                  <c:v>0.94000000000000061</c:v>
                </c:pt>
                <c:pt idx="13">
                  <c:v>0.94000000000000061</c:v>
                </c:pt>
                <c:pt idx="14">
                  <c:v>0.94000000000000061</c:v>
                </c:pt>
                <c:pt idx="15">
                  <c:v>0.94000000000000061</c:v>
                </c:pt>
                <c:pt idx="16">
                  <c:v>0.94000000000000061</c:v>
                </c:pt>
                <c:pt idx="17">
                  <c:v>0.94000000000000061</c:v>
                </c:pt>
                <c:pt idx="18">
                  <c:v>0.94000000000000061</c:v>
                </c:pt>
                <c:pt idx="19">
                  <c:v>0.94000000000000061</c:v>
                </c:pt>
                <c:pt idx="20">
                  <c:v>0.94000000000000061</c:v>
                </c:pt>
                <c:pt idx="21">
                  <c:v>0.94000000000000061</c:v>
                </c:pt>
                <c:pt idx="22">
                  <c:v>0.94000000000000061</c:v>
                </c:pt>
                <c:pt idx="23">
                  <c:v>0.94000000000000061</c:v>
                </c:pt>
                <c:pt idx="24">
                  <c:v>0.94000000000000061</c:v>
                </c:pt>
                <c:pt idx="25">
                  <c:v>0.94000000000000061</c:v>
                </c:pt>
                <c:pt idx="26">
                  <c:v>0.94000000000000061</c:v>
                </c:pt>
                <c:pt idx="27">
                  <c:v>0.94000000000000061</c:v>
                </c:pt>
                <c:pt idx="28">
                  <c:v>0.94000000000000061</c:v>
                </c:pt>
                <c:pt idx="29">
                  <c:v>0.94000000000000061</c:v>
                </c:pt>
                <c:pt idx="30">
                  <c:v>0.94000000000000061</c:v>
                </c:pt>
                <c:pt idx="31">
                  <c:v>0.94000000000000061</c:v>
                </c:pt>
                <c:pt idx="32">
                  <c:v>0.94000000000000061</c:v>
                </c:pt>
                <c:pt idx="33">
                  <c:v>0.94000000000000061</c:v>
                </c:pt>
                <c:pt idx="34">
                  <c:v>0.94000000000000061</c:v>
                </c:pt>
                <c:pt idx="35">
                  <c:v>0.94000000000000061</c:v>
                </c:pt>
                <c:pt idx="36">
                  <c:v>0.94000000000000061</c:v>
                </c:pt>
                <c:pt idx="37">
                  <c:v>0.94000000000000061</c:v>
                </c:pt>
                <c:pt idx="38">
                  <c:v>0.94000000000000061</c:v>
                </c:pt>
                <c:pt idx="39">
                  <c:v>0.94000000000000061</c:v>
                </c:pt>
                <c:pt idx="40">
                  <c:v>0.94000000000000061</c:v>
                </c:pt>
                <c:pt idx="41">
                  <c:v>0.94000000000000061</c:v>
                </c:pt>
                <c:pt idx="42">
                  <c:v>0.94000000000000061</c:v>
                </c:pt>
                <c:pt idx="43">
                  <c:v>0.94000000000000061</c:v>
                </c:pt>
                <c:pt idx="44">
                  <c:v>0.94000000000000061</c:v>
                </c:pt>
                <c:pt idx="45">
                  <c:v>0.94000000000000061</c:v>
                </c:pt>
                <c:pt idx="46">
                  <c:v>0.94000000000000061</c:v>
                </c:pt>
                <c:pt idx="47">
                  <c:v>0.94000000000000061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97856"/>
        <c:axId val="32663808"/>
      </c:lineChart>
      <c:catAx>
        <c:axId val="12096614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5400000" vert="horz"/>
          <a:lstStyle/>
          <a:p>
            <a:pPr>
              <a:defRPr sz="800" b="0" i="0" baseline="0">
                <a:latin typeface="Arial" pitchFamily="34" charset="0"/>
              </a:defRPr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 baseline="0">
                    <a:latin typeface="Arial" pitchFamily="34" charset="0"/>
                  </a:defRPr>
                </a:pPr>
                <a:r>
                  <a:rPr lang="en-US" sz="800" baseline="0" dirty="0" smtClean="0">
                    <a:latin typeface="Arial" pitchFamily="34" charset="0"/>
                  </a:rPr>
                  <a:t>Value (in #Currency# Bn.)</a:t>
                </a:r>
                <a:endParaRPr lang="en-US" sz="800" baseline="0" dirty="0">
                  <a:latin typeface="Arial" pitchFamily="34" charset="0"/>
                </a:endParaRPr>
              </a:p>
            </c:rich>
          </c:tx>
          <c:layout>
            <c:manualLayout>
              <c:xMode val="edge"/>
              <c:yMode val="edge"/>
              <c:x val="2.7456001166206892E-3"/>
              <c:y val="0.2056830512394048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>
                <a:latin typeface="Arial" pitchFamily="34" charset="0"/>
              </a:defRPr>
            </a:pPr>
            <a:endParaRPr lang="en-US"/>
          </a:p>
        </c:txPr>
        <c:crossAx val="120966144"/>
        <c:crosses val="autoZero"/>
        <c:crossBetween val="between"/>
      </c:valAx>
      <c:valAx>
        <c:axId val="32663808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800" baseline="0">
                    <a:latin typeface="Arial" pitchFamily="34" charset="0"/>
                  </a:defRPr>
                </a:pPr>
                <a:r>
                  <a:rPr lang="en-US" sz="800" baseline="0" dirty="0" smtClean="0">
                    <a:latin typeface="Arial" pitchFamily="34" charset="0"/>
                  </a:rPr>
                  <a:t>Growth %</a:t>
                </a:r>
                <a:endParaRPr lang="en-US" sz="800" baseline="0" dirty="0">
                  <a:latin typeface="Arial" pitchFamily="34" charset="0"/>
                </a:endParaRP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2297856"/>
        <c:crosses val="max"/>
        <c:crossBetween val="between"/>
      </c:valAx>
      <c:catAx>
        <c:axId val="2297856"/>
        <c:scaling>
          <c:orientation val="minMax"/>
        </c:scaling>
        <c:delete val="1"/>
        <c:axPos val="b"/>
        <c:majorTickMark val="out"/>
        <c:minorTickMark val="none"/>
        <c:tickLblPos val="none"/>
        <c:crossAx val="32663808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"/>
          <c:y val="0.94227450618312703"/>
          <c:w val="0.36179212385562781"/>
          <c:h val="4.2752909949258087E-2"/>
        </c:manualLayout>
      </c:layout>
      <c:overlay val="0"/>
      <c:txPr>
        <a:bodyPr/>
        <a:lstStyle/>
        <a:p>
          <a:pPr>
            <a:defRPr sz="10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273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dirty="0" smtClean="0">
                <a:ea typeface="宋体" pitchFamily="2" charset="-122"/>
              </a:rPr>
              <a:t>ACEI Class Performance by City</a:t>
            </a:r>
          </a:p>
        </p:txBody>
      </p:sp>
      <p:sp>
        <p:nvSpPr>
          <p:cNvPr id="24" name="Text Box 8" descr="footnote"/>
          <p:cNvSpPr txBox="1">
            <a:spLocks noChangeArrowheads="1"/>
          </p:cNvSpPr>
          <p:nvPr/>
        </p:nvSpPr>
        <p:spPr bwMode="auto">
          <a:xfrm>
            <a:off x="49614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6" name="Text Box 8" descr="lableintroduction"/>
          <p:cNvSpPr txBox="1">
            <a:spLocks noChangeArrowheads="1"/>
          </p:cNvSpPr>
          <p:nvPr/>
        </p:nvSpPr>
        <p:spPr bwMode="auto">
          <a:xfrm>
            <a:off x="496145" y="6477672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" name="Text Box 8" descr="lableSTLY"/>
          <p:cNvSpPr txBox="1">
            <a:spLocks noChangeArrowheads="1"/>
          </p:cNvSpPr>
          <p:nvPr/>
        </p:nvSpPr>
        <p:spPr bwMode="auto">
          <a:xfrm>
            <a:off x="496145" y="6261104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Rectangle 81"/>
          <p:cNvSpPr>
            <a:spLocks noChangeArrowheads="1"/>
          </p:cNvSpPr>
          <p:nvPr/>
        </p:nvSpPr>
        <p:spPr bwMode="auto">
          <a:xfrm>
            <a:off x="174625" y="1107583"/>
            <a:ext cx="8845550" cy="5090017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 sz="1800" b="0">
              <a:ea typeface="MS PGothic" pitchFamily="34" charset="-128"/>
            </a:endParaRPr>
          </a:p>
        </p:txBody>
      </p:sp>
      <p:graphicFrame>
        <p:nvGraphicFramePr>
          <p:cNvPr id="25" name="Chart 24" descr="chart"/>
          <p:cNvGraphicFramePr/>
          <p:nvPr/>
        </p:nvGraphicFramePr>
        <p:xfrm>
          <a:off x="190500" y="1141568"/>
          <a:ext cx="8734559" cy="5068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TextBox 34" descr="labelAvg"/>
          <p:cNvSpPr txBox="1"/>
          <p:nvPr/>
        </p:nvSpPr>
        <p:spPr>
          <a:xfrm>
            <a:off x="3325113" y="5891975"/>
            <a:ext cx="13668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smtClean="0">
                <a:latin typeface="+mn-lt"/>
              </a:rPr>
              <a:t>(#value1%)</a:t>
            </a:r>
            <a:endParaRPr lang="en-US" sz="1000" dirty="0">
              <a:latin typeface="+mn-lt"/>
            </a:endParaRPr>
          </a:p>
        </p:txBody>
      </p:sp>
      <p:sp>
        <p:nvSpPr>
          <p:cNvPr id="12" name="Rectangle 127" descr="labelcontribution"/>
          <p:cNvSpPr>
            <a:spLocks noChangeArrowheads="1"/>
          </p:cNvSpPr>
          <p:nvPr/>
        </p:nvSpPr>
        <p:spPr bwMode="auto">
          <a:xfrm>
            <a:off x="8547099" y="4938485"/>
            <a:ext cx="596901" cy="798285"/>
          </a:xfrm>
          <a:prstGeom prst="rect">
            <a:avLst/>
          </a:prstGeom>
          <a:solidFill>
            <a:srgbClr val="FFC000"/>
          </a:solidFill>
          <a:ln w="9525" algn="ctr">
            <a:noFill/>
            <a:round/>
            <a:headEnd/>
            <a:tailEnd/>
          </a:ln>
        </p:spPr>
        <p:txBody>
          <a:bodyPr anchor="b"/>
          <a:lstStyle/>
          <a:p>
            <a:pPr algn="ctr" defTabSz="865188"/>
            <a:r>
              <a:rPr lang="en-US" sz="800" dirty="0" smtClean="0"/>
              <a:t>Total Contrib. #value1%</a:t>
            </a:r>
            <a:endParaRPr lang="en-US" sz="800" dirty="0"/>
          </a:p>
        </p:txBody>
      </p:sp>
      <p:graphicFrame>
        <p:nvGraphicFramePr>
          <p:cNvPr id="1038" name="Object 14" descr="SpecialTable"/>
          <p:cNvGraphicFramePr>
            <a:graphicFrameLocks noChangeAspect="1"/>
          </p:cNvGraphicFramePr>
          <p:nvPr/>
        </p:nvGraphicFramePr>
        <p:xfrm>
          <a:off x="193675" y="4852988"/>
          <a:ext cx="83597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Worksheet" r:id="rId5" imgW="8543930" imgH="961949" progId="Excel.Sheet.12">
                  <p:embed/>
                </p:oleObj>
              </mc:Choice>
              <mc:Fallback>
                <p:oleObj name="Worksheet" r:id="rId5" imgW="8543930" imgH="961949" progId="Excel.Sheet.12">
                  <p:embed/>
                  <p:pic>
                    <p:nvPicPr>
                      <p:cNvPr id="0" name="Picture 23" descr="SpecialTa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852988"/>
                        <a:ext cx="8359775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72958</TotalTime>
  <Words>52</Words>
  <Application>Microsoft Office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ACEI Class Performance by City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1986</cp:revision>
  <cp:lastPrinted>2003-08-22T16:32:12Z</cp:lastPrinted>
  <dcterms:created xsi:type="dcterms:W3CDTF">2001-06-20T12:40:14Z</dcterms:created>
  <dcterms:modified xsi:type="dcterms:W3CDTF">2017-01-18T07:58:24Z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