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27668281781426E-2"/>
          <c:y val="8.6965276546794743E-2"/>
          <c:w val="0.84360522120539672"/>
          <c:h val="0.58892926883383412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rgbClr val="99CC00"/>
            </a:solidFill>
            <a:ln w="25185">
              <a:noFill/>
            </a:ln>
          </c:spPr>
          <c:invertIfNegative val="0"/>
          <c:dLbls>
            <c:numFmt formatCode="#,##0.0" sourceLinked="0"/>
            <c:spPr>
              <a:noFill/>
              <a:ln w="25185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1929129922</c:v>
                </c:pt>
                <c:pt idx="1">
                  <c:v>1365406039</c:v>
                </c:pt>
                <c:pt idx="2">
                  <c:v>1077928865</c:v>
                </c:pt>
                <c:pt idx="3">
                  <c:v>976551400</c:v>
                </c:pt>
                <c:pt idx="4">
                  <c:v>599733649</c:v>
                </c:pt>
                <c:pt idx="5">
                  <c:v>326397275</c:v>
                </c:pt>
                <c:pt idx="6">
                  <c:v>307991905</c:v>
                </c:pt>
                <c:pt idx="7">
                  <c:v>307991905</c:v>
                </c:pt>
                <c:pt idx="8">
                  <c:v>307991905</c:v>
                </c:pt>
                <c:pt idx="9">
                  <c:v>307991905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Product</c:v>
                </c:pt>
              </c:strCache>
            </c:strRef>
          </c:tx>
          <c:spPr>
            <a:solidFill>
              <a:schemeClr val="accent1"/>
            </a:solidFill>
            <a:ln w="0">
              <a:noFill/>
              <a:prstDash val="solid"/>
            </a:ln>
          </c:spPr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385825984.40000004</c:v>
                </c:pt>
                <c:pt idx="1">
                  <c:v>273081207.80000001</c:v>
                </c:pt>
                <c:pt idx="2">
                  <c:v>215585773</c:v>
                </c:pt>
                <c:pt idx="3">
                  <c:v>195310280</c:v>
                </c:pt>
                <c:pt idx="4">
                  <c:v>119946729.80000001</c:v>
                </c:pt>
                <c:pt idx="5">
                  <c:v>65279455</c:v>
                </c:pt>
                <c:pt idx="6">
                  <c:v>61598381</c:v>
                </c:pt>
                <c:pt idx="7">
                  <c:v>61598381</c:v>
                </c:pt>
                <c:pt idx="8">
                  <c:v>61598381</c:v>
                </c:pt>
                <c:pt idx="9">
                  <c:v>61598381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753216"/>
        <c:axId val="32663232"/>
      </c:barChart>
      <c:lineChart>
        <c:grouping val="standard"/>
        <c:varyColors val="0"/>
        <c:ser>
          <c:idx val="3"/>
          <c:order val="2"/>
          <c:tx>
            <c:strRef>
              <c:f>Sheet1!$A$4</c:f>
              <c:strCache>
                <c:ptCount val="1"/>
                <c:pt idx="0">
                  <c:v>Market Growth</c:v>
                </c:pt>
              </c:strCache>
            </c:strRef>
          </c:tx>
          <c:spPr>
            <a:ln w="25400">
              <a:solidFill>
                <a:srgbClr val="00B0F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B0F0"/>
              </a:solidFill>
              <a:ln>
                <a:noFill/>
                <a:prstDash val="solid"/>
              </a:ln>
            </c:spPr>
          </c:marker>
          <c:dLbls>
            <c:numFmt formatCode="0.0%" sourceLinked="0"/>
            <c:spPr>
              <a:noFill/>
              <a:ln w="25185">
                <a:noFill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0.15000000000000024</c:v>
                </c:pt>
                <c:pt idx="1">
                  <c:v>3.0000000000000051E-2</c:v>
                </c:pt>
                <c:pt idx="2">
                  <c:v>0.24000000000000021</c:v>
                </c:pt>
                <c:pt idx="3">
                  <c:v>3.0000000000000051E-2</c:v>
                </c:pt>
                <c:pt idx="4">
                  <c:v>0.17</c:v>
                </c:pt>
                <c:pt idx="5">
                  <c:v>0.2</c:v>
                </c:pt>
                <c:pt idx="6">
                  <c:v>3.0000000000000051E-2</c:v>
                </c:pt>
                <c:pt idx="7">
                  <c:v>6.0000000000000102E-2</c:v>
                </c:pt>
                <c:pt idx="8">
                  <c:v>0.14000000000000001</c:v>
                </c:pt>
                <c:pt idx="9">
                  <c:v>0.11000000000000008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BMS Product Growth</c:v>
                </c:pt>
              </c:strCache>
            </c:strRef>
          </c:tx>
          <c:spPr>
            <a:ln w="25400">
              <a:solidFill>
                <a:srgbClr val="7030A0"/>
              </a:solidFill>
            </a:ln>
          </c:spPr>
          <c:marker>
            <c:symbol val="diamond"/>
            <c:size val="5"/>
            <c:spPr>
              <a:solidFill>
                <a:srgbClr val="7030A0"/>
              </a:solidFill>
              <a:ln>
                <a:noFill/>
              </a:ln>
            </c:spPr>
          </c:marker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5.0000000000000093E-2</c:v>
                </c:pt>
                <c:pt idx="1">
                  <c:v>5.0000000000000093E-2</c:v>
                </c:pt>
                <c:pt idx="2">
                  <c:v>5.0000000000000093E-2</c:v>
                </c:pt>
                <c:pt idx="3">
                  <c:v>5.0000000000000093E-2</c:v>
                </c:pt>
                <c:pt idx="4">
                  <c:v>5.0000000000000093E-2</c:v>
                </c:pt>
                <c:pt idx="5">
                  <c:v>5.0000000000000093E-2</c:v>
                </c:pt>
                <c:pt idx="6">
                  <c:v>5.0000000000000093E-2</c:v>
                </c:pt>
                <c:pt idx="7">
                  <c:v>5.0000000000000093E-2</c:v>
                </c:pt>
                <c:pt idx="8">
                  <c:v>5.0000000000000093E-2</c:v>
                </c:pt>
                <c:pt idx="9">
                  <c:v>5.0000000000000093E-2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6288"/>
        <c:axId val="32663808"/>
      </c:lineChart>
      <c:catAx>
        <c:axId val="7975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-2700000" vert="horz"/>
          <a:lstStyle/>
          <a:p>
            <a:pPr>
              <a:defRPr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6632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 (in USD bn.)</a:t>
                </a:r>
              </a:p>
            </c:rich>
          </c:tx>
          <c:layout>
            <c:manualLayout>
              <c:xMode val="edge"/>
              <c:yMode val="edge"/>
              <c:x val="0"/>
              <c:y val="0.24781341107871721"/>
            </c:manualLayout>
          </c:layout>
          <c:overlay val="0"/>
          <c:spPr>
            <a:noFill/>
            <a:ln w="25185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9753216"/>
        <c:crosses val="autoZero"/>
        <c:crossBetween val="between"/>
      </c:valAx>
      <c:catAx>
        <c:axId val="79756288"/>
        <c:scaling>
          <c:orientation val="minMax"/>
        </c:scaling>
        <c:delete val="1"/>
        <c:axPos val="b"/>
        <c:majorTickMark val="out"/>
        <c:minorTickMark val="none"/>
        <c:tickLblPos val="none"/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smtClean="0"/>
                  <a:t>Growth %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7669256381797687"/>
              <c:y val="0.30612244897960789"/>
            </c:manualLayout>
          </c:layout>
          <c:overlay val="0"/>
          <c:spPr>
            <a:noFill/>
            <a:ln w="25185">
              <a:noFill/>
            </a:ln>
          </c:spPr>
        </c:title>
        <c:numFmt formatCode="0%" sourceLinked="1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9756288"/>
        <c:crosses val="max"/>
        <c:crossBetween val="between"/>
      </c:valAx>
      <c:spPr>
        <a:noFill/>
        <a:ln w="25185">
          <a:noFill/>
        </a:ln>
      </c:spPr>
    </c:plotArea>
    <c:legend>
      <c:legendPos val="b"/>
      <c:layout>
        <c:manualLayout>
          <c:xMode val="edge"/>
          <c:yMode val="edge"/>
          <c:x val="1.5989756079475941E-2"/>
          <c:y val="0.9202647434247504"/>
          <c:w val="0.87245794203287064"/>
          <c:h val="3.9614651237307778E-2"/>
        </c:manualLayout>
      </c:layout>
      <c:overlay val="0"/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916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Diabetes Market Performance by City</a:t>
            </a:r>
          </a:p>
        </p:txBody>
      </p:sp>
      <p:sp>
        <p:nvSpPr>
          <p:cNvPr id="10" name="Text Box 8" descr="footnote"/>
          <p:cNvSpPr txBox="1">
            <a:spLocks noChangeArrowheads="1"/>
          </p:cNvSpPr>
          <p:nvPr/>
        </p:nvSpPr>
        <p:spPr bwMode="auto">
          <a:xfrm>
            <a:off x="492132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Object 3" descr="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81769" y="1327149"/>
          <a:ext cx="8766175" cy="475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Text Box 8" descr="lableintroduction"/>
          <p:cNvSpPr txBox="1">
            <a:spLocks noChangeArrowheads="1"/>
          </p:cNvSpPr>
          <p:nvPr/>
        </p:nvSpPr>
        <p:spPr bwMode="auto">
          <a:xfrm>
            <a:off x="492132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492132" y="62103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72706</TotalTime>
  <Words>40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Diabetes Market Performance by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1859</cp:revision>
  <cp:lastPrinted>2003-08-22T16:32:12Z</cp:lastPrinted>
  <dcterms:created xsi:type="dcterms:W3CDTF">2001-06-20T12:40:14Z</dcterms:created>
  <dcterms:modified xsi:type="dcterms:W3CDTF">2017-01-18T07:58:25Z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