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47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173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137730937535632E-2"/>
          <c:y val="9.3750000000004718E-2"/>
          <c:w val="0.88275950737753461"/>
          <c:h val="0.440819408250310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Sheet1!$B$1:$AW$1</c:f>
              <c:strCache>
                <c:ptCount val="48"/>
                <c:pt idx="0">
                  <c:v>Wuhan</c:v>
                </c:pt>
                <c:pt idx="1">
                  <c:v>Beijing</c:v>
                </c:pt>
                <c:pt idx="2">
                  <c:v>Guangzhou</c:v>
                </c:pt>
                <c:pt idx="3">
                  <c:v>Changsha</c:v>
                </c:pt>
                <c:pt idx="4">
                  <c:v>Chengdu</c:v>
                </c:pt>
                <c:pt idx="5">
                  <c:v>Shanghai</c:v>
                </c:pt>
                <c:pt idx="6">
                  <c:v>Hangzhou</c:v>
                </c:pt>
                <c:pt idx="7">
                  <c:v>Shenyang</c:v>
                </c:pt>
                <c:pt idx="8">
                  <c:v>Zhengzhou</c:v>
                </c:pt>
                <c:pt idx="9">
                  <c:v>Dalian</c:v>
                </c:pt>
                <c:pt idx="10">
                  <c:v>Harbin</c:v>
                </c:pt>
                <c:pt idx="11">
                  <c:v>Jinan</c:v>
                </c:pt>
                <c:pt idx="12">
                  <c:v>Shenzhen</c:v>
                </c:pt>
                <c:pt idx="13">
                  <c:v>Shijiazhuang</c:v>
                </c:pt>
                <c:pt idx="14">
                  <c:v>Nanjing</c:v>
                </c:pt>
                <c:pt idx="15">
                  <c:v>Tianjin</c:v>
                </c:pt>
                <c:pt idx="16">
                  <c:v>Ningbo</c:v>
                </c:pt>
                <c:pt idx="17">
                  <c:v>Xian</c:v>
                </c:pt>
                <c:pt idx="18">
                  <c:v>Kunming</c:v>
                </c:pt>
                <c:pt idx="19">
                  <c:v>Fuxiaquan</c:v>
                </c:pt>
                <c:pt idx="20">
                  <c:v>Taiyuan</c:v>
                </c:pt>
                <c:pt idx="21">
                  <c:v>Chongqing</c:v>
                </c:pt>
                <c:pt idx="22">
                  <c:v>Pearl River Delta</c:v>
                </c:pt>
                <c:pt idx="23">
                  <c:v>Changchun</c:v>
                </c:pt>
                <c:pt idx="24">
                  <c:v>Wulumuqi</c:v>
                </c:pt>
                <c:pt idx="25">
                  <c:v>Suxi</c:v>
                </c:pt>
                <c:pt idx="26">
                  <c:v>Changzhou</c:v>
                </c:pt>
                <c:pt idx="27">
                  <c:v>Guiyang</c:v>
                </c:pt>
                <c:pt idx="28">
                  <c:v>Nanchang</c:v>
                </c:pt>
                <c:pt idx="29">
                  <c:v>Qingdao</c:v>
                </c:pt>
                <c:pt idx="30">
                  <c:v>Wenzhou</c:v>
                </c:pt>
                <c:pt idx="31">
                  <c:v>Qiqihaer</c:v>
                </c:pt>
                <c:pt idx="32">
                  <c:v>Nantong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Sheet1!$B$2:$AW$2</c:f>
              <c:numCache>
                <c:formatCode>General</c:formatCode>
                <c:ptCount val="48"/>
                <c:pt idx="0">
                  <c:v>1090.5539999999999</c:v>
                </c:pt>
                <c:pt idx="1">
                  <c:v>1079.6429999999998</c:v>
                </c:pt>
                <c:pt idx="2">
                  <c:v>776.37300000000005</c:v>
                </c:pt>
                <c:pt idx="3">
                  <c:v>425.303</c:v>
                </c:pt>
                <c:pt idx="4">
                  <c:v>409.37900000000002</c:v>
                </c:pt>
                <c:pt idx="5">
                  <c:v>352.65499999999997</c:v>
                </c:pt>
                <c:pt idx="6">
                  <c:v>333.40899999999863</c:v>
                </c:pt>
                <c:pt idx="7">
                  <c:v>319.24299999999999</c:v>
                </c:pt>
                <c:pt idx="8">
                  <c:v>251.9</c:v>
                </c:pt>
                <c:pt idx="9">
                  <c:v>230.721</c:v>
                </c:pt>
                <c:pt idx="10">
                  <c:v>189.35400000000001</c:v>
                </c:pt>
                <c:pt idx="11">
                  <c:v>184.768</c:v>
                </c:pt>
                <c:pt idx="12">
                  <c:v>147.75299999999999</c:v>
                </c:pt>
                <c:pt idx="13">
                  <c:v>132.89500000000001</c:v>
                </c:pt>
                <c:pt idx="14">
                  <c:v>115.983</c:v>
                </c:pt>
                <c:pt idx="15">
                  <c:v>108.16200000000001</c:v>
                </c:pt>
                <c:pt idx="16">
                  <c:v>83.051999999999992</c:v>
                </c:pt>
                <c:pt idx="17">
                  <c:v>80.449000000000026</c:v>
                </c:pt>
                <c:pt idx="18">
                  <c:v>65.452000000000012</c:v>
                </c:pt>
                <c:pt idx="19">
                  <c:v>53.52</c:v>
                </c:pt>
                <c:pt idx="20">
                  <c:v>51.707000000000001</c:v>
                </c:pt>
                <c:pt idx="21">
                  <c:v>46.235000000000063</c:v>
                </c:pt>
                <c:pt idx="22">
                  <c:v>30.421999999999986</c:v>
                </c:pt>
                <c:pt idx="23">
                  <c:v>17.571000000000005</c:v>
                </c:pt>
                <c:pt idx="24">
                  <c:v>13.439</c:v>
                </c:pt>
                <c:pt idx="25">
                  <c:v>3.4719999999999978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227.577</c:v>
                </c:pt>
                <c:pt idx="31">
                  <c:v>4.2649999999999855</c:v>
                </c:pt>
                <c:pt idx="32">
                  <c:v>0</c:v>
                </c:pt>
                <c:pt idx="33">
                  <c:v>0.24674953300000646</c:v>
                </c:pt>
                <c:pt idx="34">
                  <c:v>0.24674953300000646</c:v>
                </c:pt>
                <c:pt idx="35">
                  <c:v>0.24674953300000646</c:v>
                </c:pt>
                <c:pt idx="36">
                  <c:v>0.24674953300000646</c:v>
                </c:pt>
                <c:pt idx="37">
                  <c:v>0.24674953300000646</c:v>
                </c:pt>
                <c:pt idx="38">
                  <c:v>0.24674953300000646</c:v>
                </c:pt>
                <c:pt idx="39">
                  <c:v>0.24674953300000646</c:v>
                </c:pt>
                <c:pt idx="40">
                  <c:v>0.24674953300000646</c:v>
                </c:pt>
                <c:pt idx="41">
                  <c:v>0.24674953300000646</c:v>
                </c:pt>
                <c:pt idx="42">
                  <c:v>0.24674953300000646</c:v>
                </c:pt>
                <c:pt idx="43">
                  <c:v>0.24674953300000646</c:v>
                </c:pt>
                <c:pt idx="44">
                  <c:v>0.24674953300000646</c:v>
                </c:pt>
                <c:pt idx="45">
                  <c:v>0.24674953300000646</c:v>
                </c:pt>
                <c:pt idx="46">
                  <c:v>0.24674953300000646</c:v>
                </c:pt>
                <c:pt idx="47">
                  <c:v>0.24674953300000646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axId val="112931840"/>
        <c:axId val="32662080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Growth</c:v>
                </c:pt>
              </c:strCache>
            </c:strRef>
          </c:tx>
          <c:spPr>
            <a:ln w="25400">
              <a:solidFill>
                <a:srgbClr val="A50021"/>
              </a:solidFill>
              <a:prstDash val="sysDash"/>
            </a:ln>
          </c:spPr>
          <c:marker>
            <c:symbol val="diamond"/>
            <c:size val="7"/>
            <c:spPr>
              <a:solidFill>
                <a:srgbClr val="A50021"/>
              </a:solidFill>
              <a:ln>
                <a:solidFill>
                  <a:srgbClr val="A50021"/>
                </a:solidFill>
              </a:ln>
            </c:spPr>
          </c:marker>
          <c:dLbls>
            <c:numFmt formatCode="0%" sourceLinked="0"/>
            <c:txPr>
              <a:bodyPr/>
              <a:lstStyle/>
              <a:p>
                <a:pPr>
                  <a:defRPr sz="800" b="1" i="0" baseline="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Sheet1!$B$1:$AW$1</c:f>
              <c:strCache>
                <c:ptCount val="48"/>
                <c:pt idx="0">
                  <c:v>Wuhan</c:v>
                </c:pt>
                <c:pt idx="1">
                  <c:v>Beijing</c:v>
                </c:pt>
                <c:pt idx="2">
                  <c:v>Guangzhou</c:v>
                </c:pt>
                <c:pt idx="3">
                  <c:v>Changsha</c:v>
                </c:pt>
                <c:pt idx="4">
                  <c:v>Chengdu</c:v>
                </c:pt>
                <c:pt idx="5">
                  <c:v>Shanghai</c:v>
                </c:pt>
                <c:pt idx="6">
                  <c:v>Hangzhou</c:v>
                </c:pt>
                <c:pt idx="7">
                  <c:v>Shenyang</c:v>
                </c:pt>
                <c:pt idx="8">
                  <c:v>Zhengzhou</c:v>
                </c:pt>
                <c:pt idx="9">
                  <c:v>Dalian</c:v>
                </c:pt>
                <c:pt idx="10">
                  <c:v>Harbin</c:v>
                </c:pt>
                <c:pt idx="11">
                  <c:v>Jinan</c:v>
                </c:pt>
                <c:pt idx="12">
                  <c:v>Shenzhen</c:v>
                </c:pt>
                <c:pt idx="13">
                  <c:v>Shijiazhuang</c:v>
                </c:pt>
                <c:pt idx="14">
                  <c:v>Nanjing</c:v>
                </c:pt>
                <c:pt idx="15">
                  <c:v>Tianjin</c:v>
                </c:pt>
                <c:pt idx="16">
                  <c:v>Ningbo</c:v>
                </c:pt>
                <c:pt idx="17">
                  <c:v>Xian</c:v>
                </c:pt>
                <c:pt idx="18">
                  <c:v>Kunming</c:v>
                </c:pt>
                <c:pt idx="19">
                  <c:v>Fuxiaquan</c:v>
                </c:pt>
                <c:pt idx="20">
                  <c:v>Taiyuan</c:v>
                </c:pt>
                <c:pt idx="21">
                  <c:v>Chongqing</c:v>
                </c:pt>
                <c:pt idx="22">
                  <c:v>Pearl River Delta</c:v>
                </c:pt>
                <c:pt idx="23">
                  <c:v>Changchun</c:v>
                </c:pt>
                <c:pt idx="24">
                  <c:v>Wulumuqi</c:v>
                </c:pt>
                <c:pt idx="25">
                  <c:v>Suxi</c:v>
                </c:pt>
                <c:pt idx="26">
                  <c:v>Changzhou</c:v>
                </c:pt>
                <c:pt idx="27">
                  <c:v>Guiyang</c:v>
                </c:pt>
                <c:pt idx="28">
                  <c:v>Nanchang</c:v>
                </c:pt>
                <c:pt idx="29">
                  <c:v>Qingdao</c:v>
                </c:pt>
                <c:pt idx="30">
                  <c:v>Wenzhou</c:v>
                </c:pt>
                <c:pt idx="31">
                  <c:v>Qiqihaer</c:v>
                </c:pt>
                <c:pt idx="32">
                  <c:v>Nantong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Sheet1!$B$3:$AW$3</c:f>
              <c:numCache>
                <c:formatCode>General</c:formatCode>
                <c:ptCount val="48"/>
                <c:pt idx="0">
                  <c:v>0.60241503800500062</c:v>
                </c:pt>
                <c:pt idx="1">
                  <c:v>3.0140501029869999</c:v>
                </c:pt>
                <c:pt idx="2">
                  <c:v>6.8670240254539845</c:v>
                </c:pt>
                <c:pt idx="3">
                  <c:v>13.664103713409</c:v>
                </c:pt>
                <c:pt idx="4">
                  <c:v>83.582438016522701</c:v>
                </c:pt>
                <c:pt idx="5">
                  <c:v>5.0399575247910002</c:v>
                </c:pt>
                <c:pt idx="6">
                  <c:v>1.841610486572</c:v>
                </c:pt>
                <c:pt idx="7">
                  <c:v>2.2254586970579999</c:v>
                </c:pt>
                <c:pt idx="8">
                  <c:v>11.417430740412</c:v>
                </c:pt>
                <c:pt idx="9">
                  <c:v>0.85806093112000004</c:v>
                </c:pt>
                <c:pt idx="10">
                  <c:v>4.1033311772319845</c:v>
                </c:pt>
                <c:pt idx="11">
                  <c:v>0.65669607632202975</c:v>
                </c:pt>
                <c:pt idx="12">
                  <c:v>16.142707970760835</c:v>
                </c:pt>
                <c:pt idx="13">
                  <c:v>5.5083990401099996</c:v>
                </c:pt>
                <c:pt idx="14">
                  <c:v>15.801825293351</c:v>
                </c:pt>
                <c:pt idx="15">
                  <c:v>0.94584967437803558</c:v>
                </c:pt>
                <c:pt idx="16">
                  <c:v>5.1872904715789945</c:v>
                </c:pt>
                <c:pt idx="19">
                  <c:v>8.7807017543859995</c:v>
                </c:pt>
                <c:pt idx="20">
                  <c:v>2.2567235623860795</c:v>
                </c:pt>
                <c:pt idx="21">
                  <c:v>-0.11320175691000264</c:v>
                </c:pt>
                <c:pt idx="24">
                  <c:v>-0.42133138133001141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Avg Growth</c:v>
                </c:pt>
              </c:strCache>
            </c:strRef>
          </c:tx>
          <c:spPr>
            <a:ln w="12700">
              <a:solidFill>
                <a:srgbClr val="3366FF"/>
              </a:solidFill>
              <a:prstDash val="sysDash"/>
            </a:ln>
          </c:spPr>
          <c:marker>
            <c:symbol val="none"/>
          </c:marker>
          <c:cat>
            <c:strRef>
              <c:f>Sheet1!$B$1:$AW$1</c:f>
              <c:strCache>
                <c:ptCount val="48"/>
                <c:pt idx="0">
                  <c:v>Wuhan</c:v>
                </c:pt>
                <c:pt idx="1">
                  <c:v>Beijing</c:v>
                </c:pt>
                <c:pt idx="2">
                  <c:v>Guangzhou</c:v>
                </c:pt>
                <c:pt idx="3">
                  <c:v>Changsha</c:v>
                </c:pt>
                <c:pt idx="4">
                  <c:v>Chengdu</c:v>
                </c:pt>
                <c:pt idx="5">
                  <c:v>Shanghai</c:v>
                </c:pt>
                <c:pt idx="6">
                  <c:v>Hangzhou</c:v>
                </c:pt>
                <c:pt idx="7">
                  <c:v>Shenyang</c:v>
                </c:pt>
                <c:pt idx="8">
                  <c:v>Zhengzhou</c:v>
                </c:pt>
                <c:pt idx="9">
                  <c:v>Dalian</c:v>
                </c:pt>
                <c:pt idx="10">
                  <c:v>Harbin</c:v>
                </c:pt>
                <c:pt idx="11">
                  <c:v>Jinan</c:v>
                </c:pt>
                <c:pt idx="12">
                  <c:v>Shenzhen</c:v>
                </c:pt>
                <c:pt idx="13">
                  <c:v>Shijiazhuang</c:v>
                </c:pt>
                <c:pt idx="14">
                  <c:v>Nanjing</c:v>
                </c:pt>
                <c:pt idx="15">
                  <c:v>Tianjin</c:v>
                </c:pt>
                <c:pt idx="16">
                  <c:v>Ningbo</c:v>
                </c:pt>
                <c:pt idx="17">
                  <c:v>Xian</c:v>
                </c:pt>
                <c:pt idx="18">
                  <c:v>Kunming</c:v>
                </c:pt>
                <c:pt idx="19">
                  <c:v>Fuxiaquan</c:v>
                </c:pt>
                <c:pt idx="20">
                  <c:v>Taiyuan</c:v>
                </c:pt>
                <c:pt idx="21">
                  <c:v>Chongqing</c:v>
                </c:pt>
                <c:pt idx="22">
                  <c:v>Pearl River Delta</c:v>
                </c:pt>
                <c:pt idx="23">
                  <c:v>Changchun</c:v>
                </c:pt>
                <c:pt idx="24">
                  <c:v>Wulumuqi</c:v>
                </c:pt>
                <c:pt idx="25">
                  <c:v>Suxi</c:v>
                </c:pt>
                <c:pt idx="26">
                  <c:v>Changzhou</c:v>
                </c:pt>
                <c:pt idx="27">
                  <c:v>Guiyang</c:v>
                </c:pt>
                <c:pt idx="28">
                  <c:v>Nanchang</c:v>
                </c:pt>
                <c:pt idx="29">
                  <c:v>Qingdao</c:v>
                </c:pt>
                <c:pt idx="30">
                  <c:v>Wenzhou</c:v>
                </c:pt>
                <c:pt idx="31">
                  <c:v>Qiqihaer</c:v>
                </c:pt>
                <c:pt idx="32">
                  <c:v>Nantong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Sheet1!$B$4:$AW$4</c:f>
              <c:numCache>
                <c:formatCode>General</c:formatCode>
                <c:ptCount val="48"/>
                <c:pt idx="0">
                  <c:v>6.2653847052869756</c:v>
                </c:pt>
                <c:pt idx="1">
                  <c:v>6.2653847052869756</c:v>
                </c:pt>
                <c:pt idx="2">
                  <c:v>6.2653847052869756</c:v>
                </c:pt>
                <c:pt idx="3">
                  <c:v>6.2653847052869756</c:v>
                </c:pt>
                <c:pt idx="4">
                  <c:v>6.2653847052869756</c:v>
                </c:pt>
                <c:pt idx="5">
                  <c:v>6.2653847052869756</c:v>
                </c:pt>
                <c:pt idx="6">
                  <c:v>6.2653847052869756</c:v>
                </c:pt>
                <c:pt idx="7">
                  <c:v>6.2653847052869756</c:v>
                </c:pt>
                <c:pt idx="8">
                  <c:v>6.2653847052869756</c:v>
                </c:pt>
                <c:pt idx="9">
                  <c:v>6.2653847052869756</c:v>
                </c:pt>
                <c:pt idx="10">
                  <c:v>6.2653847052869756</c:v>
                </c:pt>
                <c:pt idx="11">
                  <c:v>6.2653847052869756</c:v>
                </c:pt>
                <c:pt idx="12">
                  <c:v>6.2653847052869756</c:v>
                </c:pt>
                <c:pt idx="13">
                  <c:v>6.2653847052869756</c:v>
                </c:pt>
                <c:pt idx="14">
                  <c:v>6.2653847052869756</c:v>
                </c:pt>
                <c:pt idx="15">
                  <c:v>6.2653847052869756</c:v>
                </c:pt>
                <c:pt idx="16">
                  <c:v>6.2653847052869756</c:v>
                </c:pt>
                <c:pt idx="17">
                  <c:v>6.2653847052869756</c:v>
                </c:pt>
                <c:pt idx="18">
                  <c:v>6.2653847052869756</c:v>
                </c:pt>
                <c:pt idx="19">
                  <c:v>6.2653847052869756</c:v>
                </c:pt>
                <c:pt idx="20">
                  <c:v>6.2653847052869756</c:v>
                </c:pt>
                <c:pt idx="21">
                  <c:v>6.2653847052869756</c:v>
                </c:pt>
                <c:pt idx="22">
                  <c:v>6.2653847052869756</c:v>
                </c:pt>
                <c:pt idx="23">
                  <c:v>6.2653847052869756</c:v>
                </c:pt>
                <c:pt idx="24">
                  <c:v>6.2653847052869756</c:v>
                </c:pt>
                <c:pt idx="25">
                  <c:v>6.2653847052869756</c:v>
                </c:pt>
                <c:pt idx="26">
                  <c:v>6.2653847052869756</c:v>
                </c:pt>
                <c:pt idx="27">
                  <c:v>6.2653847052869756</c:v>
                </c:pt>
                <c:pt idx="28">
                  <c:v>6.2653847052869756</c:v>
                </c:pt>
                <c:pt idx="29">
                  <c:v>6.2653847052869756</c:v>
                </c:pt>
                <c:pt idx="30">
                  <c:v>6.2653847052869756</c:v>
                </c:pt>
                <c:pt idx="31">
                  <c:v>6.2653847052869756</c:v>
                </c:pt>
                <c:pt idx="32">
                  <c:v>6.2653847052869756</c:v>
                </c:pt>
                <c:pt idx="33">
                  <c:v>0.94000000000000061</c:v>
                </c:pt>
                <c:pt idx="34">
                  <c:v>0.94000000000000061</c:v>
                </c:pt>
                <c:pt idx="35">
                  <c:v>0.94000000000000061</c:v>
                </c:pt>
                <c:pt idx="36">
                  <c:v>0.94000000000000061</c:v>
                </c:pt>
                <c:pt idx="37">
                  <c:v>0.94000000000000061</c:v>
                </c:pt>
                <c:pt idx="38">
                  <c:v>0.94000000000000061</c:v>
                </c:pt>
                <c:pt idx="39">
                  <c:v>0.94000000000000061</c:v>
                </c:pt>
                <c:pt idx="40">
                  <c:v>0.94000000000000061</c:v>
                </c:pt>
                <c:pt idx="41">
                  <c:v>0.94000000000000061</c:v>
                </c:pt>
                <c:pt idx="42">
                  <c:v>0.94000000000000061</c:v>
                </c:pt>
                <c:pt idx="43">
                  <c:v>0.94000000000000061</c:v>
                </c:pt>
                <c:pt idx="44">
                  <c:v>0.94000000000000061</c:v>
                </c:pt>
                <c:pt idx="45">
                  <c:v>0.94000000000000061</c:v>
                </c:pt>
                <c:pt idx="46">
                  <c:v>0.94000000000000061</c:v>
                </c:pt>
                <c:pt idx="47">
                  <c:v>0.94000000000000061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33888"/>
        <c:axId val="32662656"/>
      </c:lineChart>
      <c:catAx>
        <c:axId val="112931840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5400000" vert="horz"/>
          <a:lstStyle/>
          <a:p>
            <a:pPr>
              <a:defRPr sz="800" b="0" i="0" baseline="0">
                <a:latin typeface="Arial" pitchFamily="34" charset="0"/>
              </a:defRPr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 baseline="0">
                    <a:latin typeface="Arial" pitchFamily="34" charset="0"/>
                  </a:defRPr>
                </a:pPr>
                <a:r>
                  <a:rPr lang="en-US" sz="800" baseline="0" dirty="0" smtClean="0">
                    <a:latin typeface="Arial" pitchFamily="34" charset="0"/>
                  </a:rPr>
                  <a:t>Value (in #Currency# Bn.)</a:t>
                </a:r>
                <a:endParaRPr lang="en-US" sz="800" baseline="0" dirty="0">
                  <a:latin typeface="Arial" pitchFamily="34" charset="0"/>
                </a:endParaRPr>
              </a:p>
            </c:rich>
          </c:tx>
          <c:layout>
            <c:manualLayout>
              <c:xMode val="edge"/>
              <c:yMode val="edge"/>
              <c:x val="2.7456001166206892E-3"/>
              <c:y val="0.2056830512394048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>
                <a:latin typeface="Arial" pitchFamily="34" charset="0"/>
              </a:defRPr>
            </a:pPr>
            <a:endParaRPr lang="en-US"/>
          </a:p>
        </c:txPr>
        <c:crossAx val="112931840"/>
        <c:crosses val="autoZero"/>
        <c:crossBetween val="between"/>
      </c:valAx>
      <c:valAx>
        <c:axId val="3266265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800" baseline="0">
                    <a:latin typeface="Arial" pitchFamily="34" charset="0"/>
                  </a:defRPr>
                </a:pPr>
                <a:r>
                  <a:rPr lang="en-US" sz="800" baseline="0" dirty="0" smtClean="0">
                    <a:latin typeface="Arial" pitchFamily="34" charset="0"/>
                  </a:rPr>
                  <a:t>Growth %</a:t>
                </a:r>
                <a:endParaRPr lang="en-US" sz="800" baseline="0" dirty="0">
                  <a:latin typeface="Arial" pitchFamily="34" charset="0"/>
                </a:endParaRP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112933888"/>
        <c:crosses val="max"/>
        <c:crossBetween val="between"/>
      </c:valAx>
      <c:catAx>
        <c:axId val="112933888"/>
        <c:scaling>
          <c:orientation val="minMax"/>
        </c:scaling>
        <c:delete val="1"/>
        <c:axPos val="b"/>
        <c:majorTickMark val="out"/>
        <c:minorTickMark val="none"/>
        <c:tickLblPos val="none"/>
        <c:crossAx val="32662656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"/>
          <c:y val="0.94227450618312703"/>
          <c:w val="0.36179212385562781"/>
          <c:h val="4.2752909949258087E-2"/>
        </c:manualLayout>
      </c:layout>
      <c:overlay val="0"/>
      <c:txPr>
        <a:bodyPr/>
        <a:lstStyle/>
        <a:p>
          <a:pPr>
            <a:defRPr sz="10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38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 descr="chart"/>
          <p:cNvGraphicFramePr/>
          <p:nvPr/>
        </p:nvGraphicFramePr>
        <p:xfrm>
          <a:off x="190500" y="1141568"/>
          <a:ext cx="8734559" cy="5068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42" name="Text Box 8" descr="footnote"/>
          <p:cNvSpPr txBox="1">
            <a:spLocks noChangeArrowheads="1"/>
          </p:cNvSpPr>
          <p:nvPr/>
        </p:nvSpPr>
        <p:spPr bwMode="auto">
          <a:xfrm>
            <a:off x="496145" y="6600825"/>
            <a:ext cx="4706938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dirty="0" smtClean="0">
                <a:ea typeface="宋体" pitchFamily="2" charset="-122"/>
              </a:rPr>
              <a:t>DPP-IV Class Performance by City</a:t>
            </a:r>
          </a:p>
        </p:txBody>
      </p:sp>
      <p:sp>
        <p:nvSpPr>
          <p:cNvPr id="19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3" name="Text Box 8" descr="lableintroduction"/>
          <p:cNvSpPr txBox="1">
            <a:spLocks noChangeArrowheads="1"/>
          </p:cNvSpPr>
          <p:nvPr/>
        </p:nvSpPr>
        <p:spPr bwMode="auto">
          <a:xfrm>
            <a:off x="496145" y="6477672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Text Box 8" descr="lableSTLY"/>
          <p:cNvSpPr txBox="1">
            <a:spLocks noChangeArrowheads="1"/>
          </p:cNvSpPr>
          <p:nvPr/>
        </p:nvSpPr>
        <p:spPr bwMode="auto">
          <a:xfrm>
            <a:off x="496145" y="6261104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" name="TextBox 31" descr="labelAvg"/>
          <p:cNvSpPr txBox="1"/>
          <p:nvPr/>
        </p:nvSpPr>
        <p:spPr>
          <a:xfrm>
            <a:off x="3325113" y="5891975"/>
            <a:ext cx="13668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>
                <a:latin typeface="+mn-lt"/>
              </a:rPr>
              <a:t>(#value1%)</a:t>
            </a:r>
            <a:endParaRPr lang="en-US" sz="1000" dirty="0">
              <a:latin typeface="+mn-lt"/>
            </a:endParaRPr>
          </a:p>
        </p:txBody>
      </p:sp>
      <p:sp>
        <p:nvSpPr>
          <p:cNvPr id="36" name="Rectangle 81"/>
          <p:cNvSpPr>
            <a:spLocks noChangeArrowheads="1"/>
          </p:cNvSpPr>
          <p:nvPr/>
        </p:nvSpPr>
        <p:spPr bwMode="auto">
          <a:xfrm>
            <a:off x="174625" y="1107583"/>
            <a:ext cx="8845550" cy="5090017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 sz="1800" b="0">
              <a:ea typeface="MS PGothic" pitchFamily="34" charset="-128"/>
            </a:endParaRPr>
          </a:p>
        </p:txBody>
      </p:sp>
      <p:sp>
        <p:nvSpPr>
          <p:cNvPr id="12" name="Rectangle 127" descr="labelcontribution"/>
          <p:cNvSpPr>
            <a:spLocks noChangeArrowheads="1"/>
          </p:cNvSpPr>
          <p:nvPr/>
        </p:nvSpPr>
        <p:spPr bwMode="auto">
          <a:xfrm>
            <a:off x="8547099" y="4925785"/>
            <a:ext cx="596901" cy="798285"/>
          </a:xfrm>
          <a:prstGeom prst="rect">
            <a:avLst/>
          </a:prstGeom>
          <a:solidFill>
            <a:srgbClr val="FFC000"/>
          </a:solidFill>
          <a:ln w="9525" algn="ctr">
            <a:noFill/>
            <a:round/>
            <a:headEnd/>
            <a:tailEnd/>
          </a:ln>
        </p:spPr>
        <p:txBody>
          <a:bodyPr anchor="b"/>
          <a:lstStyle/>
          <a:p>
            <a:pPr algn="ctr" defTabSz="865188"/>
            <a:r>
              <a:rPr lang="en-US" sz="800" dirty="0" smtClean="0"/>
              <a:t>Total Contrib. #value1%</a:t>
            </a:r>
            <a:endParaRPr lang="en-US" sz="800" dirty="0"/>
          </a:p>
        </p:txBody>
      </p:sp>
      <p:graphicFrame>
        <p:nvGraphicFramePr>
          <p:cNvPr id="1042" name="Object 18" descr="SpecialTable"/>
          <p:cNvGraphicFramePr>
            <a:graphicFrameLocks noChangeAspect="1"/>
          </p:cNvGraphicFramePr>
          <p:nvPr/>
        </p:nvGraphicFramePr>
        <p:xfrm>
          <a:off x="188913" y="4852988"/>
          <a:ext cx="837406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Worksheet" r:id="rId5" imgW="8543930" imgH="961949" progId="Excel.Sheet.12">
                  <p:embed/>
                </p:oleObj>
              </mc:Choice>
              <mc:Fallback>
                <p:oleObj name="Worksheet" r:id="rId5" imgW="8543930" imgH="961949" progId="Excel.Sheet.12">
                  <p:embed/>
                  <p:pic>
                    <p:nvPicPr>
                      <p:cNvPr id="0" name="Picture 27" descr="SpecialTa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4852988"/>
                        <a:ext cx="8374062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72965</TotalTime>
  <Words>52</Words>
  <Application>Microsoft Office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DPP-IV Class Performance by City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1965</cp:revision>
  <cp:lastPrinted>2003-08-22T16:32:12Z</cp:lastPrinted>
  <dcterms:created xsi:type="dcterms:W3CDTF">2001-06-20T12:40:14Z</dcterms:created>
  <dcterms:modified xsi:type="dcterms:W3CDTF">2017-01-18T07:58:26Z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