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5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756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06407868884829E-2"/>
          <c:y val="8.6965276546794743E-2"/>
          <c:w val="0.9348764997276291"/>
          <c:h val="0.66229948613745682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</c:spPr>
          <c:invertIfNegative val="0"/>
          <c:dLbls>
            <c:numFmt formatCode="0.0%" sourceLinked="0"/>
            <c:spPr>
              <a:noFill/>
              <a:ln w="25185">
                <a:noFill/>
              </a:ln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Sheet1!$B$1:$AW$1</c:f>
              <c:strCache>
                <c:ptCount val="48"/>
                <c:pt idx="0">
                  <c:v>Beijing </c:v>
                </c:pt>
                <c:pt idx="1">
                  <c:v>Shanghai </c:v>
                </c:pt>
                <c:pt idx="2">
                  <c:v>Guangzhou </c:v>
                </c:pt>
                <c:pt idx="3">
                  <c:v>Wuhan </c:v>
                </c:pt>
                <c:pt idx="4">
                  <c:v>Fuxiaquan </c:v>
                </c:pt>
                <c:pt idx="5">
                  <c:v>Shenzhen </c:v>
                </c:pt>
                <c:pt idx="6">
                  <c:v>Hangzhou </c:v>
                </c:pt>
                <c:pt idx="7">
                  <c:v>Suxi </c:v>
                </c:pt>
                <c:pt idx="8">
                  <c:v>Nanjing </c:v>
                </c:pt>
                <c:pt idx="9">
                  <c:v>Changsha </c:v>
                </c:pt>
                <c:pt idx="10">
                  <c:v>Chengdu </c:v>
                </c:pt>
                <c:pt idx="11">
                  <c:v>Xian </c:v>
                </c:pt>
                <c:pt idx="12">
                  <c:v>Ningbo </c:v>
                </c:pt>
                <c:pt idx="13">
                  <c:v>Tianjin </c:v>
                </c:pt>
                <c:pt idx="14">
                  <c:v>Pearl River Delta</c:v>
                </c:pt>
                <c:pt idx="15">
                  <c:v>Chongqing </c:v>
                </c:pt>
                <c:pt idx="16">
                  <c:v>Zhengzhou </c:v>
                </c:pt>
                <c:pt idx="17">
                  <c:v>Shenyang </c:v>
                </c:pt>
                <c:pt idx="18">
                  <c:v>Qingdao </c:v>
                </c:pt>
                <c:pt idx="19">
                  <c:v>Shijiazhuang </c:v>
                </c:pt>
                <c:pt idx="20">
                  <c:v>Kunming </c:v>
                </c:pt>
                <c:pt idx="21">
                  <c:v>Changchun </c:v>
                </c:pt>
                <c:pt idx="22">
                  <c:v>Guiyang </c:v>
                </c:pt>
                <c:pt idx="23">
                  <c:v>Harbin </c:v>
                </c:pt>
                <c:pt idx="24">
                  <c:v>Jinan </c:v>
                </c:pt>
                <c:pt idx="25">
                  <c:v>Dalian </c:v>
                </c:pt>
                <c:pt idx="26">
                  <c:v>Tangshan </c:v>
                </c:pt>
                <c:pt idx="27">
                  <c:v>Taiyuan </c:v>
                </c:pt>
                <c:pt idx="28">
                  <c:v>Hefei </c:v>
                </c:pt>
                <c:pt idx="29">
                  <c:v>Changzhou </c:v>
                </c:pt>
                <c:pt idx="30">
                  <c:v>Wulumuqi </c:v>
                </c:pt>
                <c:pt idx="31">
                  <c:v>Nanning </c:v>
                </c:pt>
                <c:pt idx="32">
                  <c:v>Nanchang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Sheet1!$B$2:$AW$2</c:f>
              <c:numCache>
                <c:formatCode>#,##0.00000</c:formatCode>
                <c:ptCount val="48"/>
                <c:pt idx="0">
                  <c:v>0.24000000000000021</c:v>
                </c:pt>
                <c:pt idx="1">
                  <c:v>0.21000000000000021</c:v>
                </c:pt>
                <c:pt idx="2">
                  <c:v>0.19000000000000006</c:v>
                </c:pt>
                <c:pt idx="3">
                  <c:v>0.1</c:v>
                </c:pt>
                <c:pt idx="4">
                  <c:v>0.15000000000000024</c:v>
                </c:pt>
                <c:pt idx="5">
                  <c:v>0.15000000000000024</c:v>
                </c:pt>
                <c:pt idx="6">
                  <c:v>9.0000000000000066E-2</c:v>
                </c:pt>
                <c:pt idx="7">
                  <c:v>0.1</c:v>
                </c:pt>
                <c:pt idx="8">
                  <c:v>7.0000000000000034E-2</c:v>
                </c:pt>
                <c:pt idx="9">
                  <c:v>0.21000000000000021</c:v>
                </c:pt>
                <c:pt idx="10">
                  <c:v>0.12000000000000002</c:v>
                </c:pt>
                <c:pt idx="11">
                  <c:v>0.12000000000000002</c:v>
                </c:pt>
                <c:pt idx="12">
                  <c:v>0.2</c:v>
                </c:pt>
                <c:pt idx="13">
                  <c:v>0.28000000000000008</c:v>
                </c:pt>
                <c:pt idx="14">
                  <c:v>0.12000000000000002</c:v>
                </c:pt>
                <c:pt idx="15">
                  <c:v>3.0000000000000016E-2</c:v>
                </c:pt>
                <c:pt idx="16">
                  <c:v>5.0000000000000024E-2</c:v>
                </c:pt>
                <c:pt idx="17">
                  <c:v>0.27</c:v>
                </c:pt>
                <c:pt idx="18">
                  <c:v>0.21000000000000021</c:v>
                </c:pt>
                <c:pt idx="19">
                  <c:v>0.1</c:v>
                </c:pt>
                <c:pt idx="20">
                  <c:v>0.11000000000000003</c:v>
                </c:pt>
                <c:pt idx="21">
                  <c:v>0.30000000000000032</c:v>
                </c:pt>
                <c:pt idx="22">
                  <c:v>0.14000000000000001</c:v>
                </c:pt>
                <c:pt idx="23">
                  <c:v>0.35000000000000031</c:v>
                </c:pt>
                <c:pt idx="24">
                  <c:v>6.0000000000000102E-2</c:v>
                </c:pt>
                <c:pt idx="25">
                  <c:v>0.16000000000000006</c:v>
                </c:pt>
                <c:pt idx="26">
                  <c:v>1.0000000000000021E-2</c:v>
                </c:pt>
                <c:pt idx="27">
                  <c:v>0.22000000000000006</c:v>
                </c:pt>
                <c:pt idx="28">
                  <c:v>0.11000000000000003</c:v>
                </c:pt>
                <c:pt idx="29">
                  <c:v>9.0000000000000066E-2</c:v>
                </c:pt>
                <c:pt idx="30">
                  <c:v>8.0000000000000127E-2</c:v>
                </c:pt>
                <c:pt idx="32">
                  <c:v>2.0000000000000032E-2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Metformin Generics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2700">
              <a:noFill/>
              <a:prstDash val="solid"/>
            </a:ln>
          </c:spPr>
          <c:invertIfNegative val="0"/>
          <c:dLbls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Sheet1!$B$1:$AW$1</c:f>
              <c:strCache>
                <c:ptCount val="48"/>
                <c:pt idx="0">
                  <c:v>Beijing </c:v>
                </c:pt>
                <c:pt idx="1">
                  <c:v>Shanghai </c:v>
                </c:pt>
                <c:pt idx="2">
                  <c:v>Guangzhou </c:v>
                </c:pt>
                <c:pt idx="3">
                  <c:v>Wuhan </c:v>
                </c:pt>
                <c:pt idx="4">
                  <c:v>Fuxiaquan </c:v>
                </c:pt>
                <c:pt idx="5">
                  <c:v>Shenzhen </c:v>
                </c:pt>
                <c:pt idx="6">
                  <c:v>Hangzhou </c:v>
                </c:pt>
                <c:pt idx="7">
                  <c:v>Suxi </c:v>
                </c:pt>
                <c:pt idx="8">
                  <c:v>Nanjing </c:v>
                </c:pt>
                <c:pt idx="9">
                  <c:v>Changsha </c:v>
                </c:pt>
                <c:pt idx="10">
                  <c:v>Chengdu </c:v>
                </c:pt>
                <c:pt idx="11">
                  <c:v>Xian </c:v>
                </c:pt>
                <c:pt idx="12">
                  <c:v>Ningbo </c:v>
                </c:pt>
                <c:pt idx="13">
                  <c:v>Tianjin </c:v>
                </c:pt>
                <c:pt idx="14">
                  <c:v>Pearl River Delta</c:v>
                </c:pt>
                <c:pt idx="15">
                  <c:v>Chongqing </c:v>
                </c:pt>
                <c:pt idx="16">
                  <c:v>Zhengzhou </c:v>
                </c:pt>
                <c:pt idx="17">
                  <c:v>Shenyang </c:v>
                </c:pt>
                <c:pt idx="18">
                  <c:v>Qingdao </c:v>
                </c:pt>
                <c:pt idx="19">
                  <c:v>Shijiazhuang </c:v>
                </c:pt>
                <c:pt idx="20">
                  <c:v>Kunming </c:v>
                </c:pt>
                <c:pt idx="21">
                  <c:v>Changchun </c:v>
                </c:pt>
                <c:pt idx="22">
                  <c:v>Guiyang </c:v>
                </c:pt>
                <c:pt idx="23">
                  <c:v>Harbin </c:v>
                </c:pt>
                <c:pt idx="24">
                  <c:v>Jinan </c:v>
                </c:pt>
                <c:pt idx="25">
                  <c:v>Dalian </c:v>
                </c:pt>
                <c:pt idx="26">
                  <c:v>Tangshan </c:v>
                </c:pt>
                <c:pt idx="27">
                  <c:v>Taiyuan </c:v>
                </c:pt>
                <c:pt idx="28">
                  <c:v>Hefei </c:v>
                </c:pt>
                <c:pt idx="29">
                  <c:v>Changzhou </c:v>
                </c:pt>
                <c:pt idx="30">
                  <c:v>Wulumuqi </c:v>
                </c:pt>
                <c:pt idx="31">
                  <c:v>Nanning </c:v>
                </c:pt>
                <c:pt idx="32">
                  <c:v>Nanchang </c:v>
                </c:pt>
                <c:pt idx="33">
                  <c:v>city1</c:v>
                </c:pt>
                <c:pt idx="34">
                  <c:v>city2</c:v>
                </c:pt>
                <c:pt idx="35">
                  <c:v>city3</c:v>
                </c:pt>
                <c:pt idx="36">
                  <c:v>city4</c:v>
                </c:pt>
                <c:pt idx="37">
                  <c:v>city5</c:v>
                </c:pt>
                <c:pt idx="38">
                  <c:v>city6</c:v>
                </c:pt>
                <c:pt idx="39">
                  <c:v>city7</c:v>
                </c:pt>
                <c:pt idx="40">
                  <c:v>city8</c:v>
                </c:pt>
                <c:pt idx="41">
                  <c:v>city9</c:v>
                </c:pt>
                <c:pt idx="42">
                  <c:v>city10</c:v>
                </c:pt>
                <c:pt idx="43">
                  <c:v>city11</c:v>
                </c:pt>
                <c:pt idx="44">
                  <c:v>city12</c:v>
                </c:pt>
                <c:pt idx="45">
                  <c:v>city13</c:v>
                </c:pt>
                <c:pt idx="46">
                  <c:v>city14</c:v>
                </c:pt>
                <c:pt idx="47">
                  <c:v>city15</c:v>
                </c:pt>
              </c:strCache>
            </c:strRef>
          </c:cat>
          <c:val>
            <c:numRef>
              <c:f>Sheet1!$B$3:$AW$3</c:f>
              <c:numCache>
                <c:formatCode>#,##0.00000</c:formatCode>
                <c:ptCount val="48"/>
                <c:pt idx="0">
                  <c:v>6.0000000000000102E-2</c:v>
                </c:pt>
                <c:pt idx="1">
                  <c:v>0.11000000000000003</c:v>
                </c:pt>
                <c:pt idx="2">
                  <c:v>1.0000000000000021E-2</c:v>
                </c:pt>
                <c:pt idx="3">
                  <c:v>7.0000000000000034E-2</c:v>
                </c:pt>
                <c:pt idx="4">
                  <c:v>0.1</c:v>
                </c:pt>
                <c:pt idx="5">
                  <c:v>3.0000000000000016E-2</c:v>
                </c:pt>
                <c:pt idx="6">
                  <c:v>4.0000000000000063E-2</c:v>
                </c:pt>
                <c:pt idx="7">
                  <c:v>0.16000000000000006</c:v>
                </c:pt>
                <c:pt idx="8">
                  <c:v>0.13</c:v>
                </c:pt>
                <c:pt idx="9">
                  <c:v>5.0000000000000024E-2</c:v>
                </c:pt>
                <c:pt idx="10">
                  <c:v>1.0000000000000021E-2</c:v>
                </c:pt>
                <c:pt idx="11">
                  <c:v>0.13</c:v>
                </c:pt>
                <c:pt idx="12">
                  <c:v>5.0000000000000024E-2</c:v>
                </c:pt>
                <c:pt idx="13">
                  <c:v>1.0000000000000021E-2</c:v>
                </c:pt>
                <c:pt idx="15">
                  <c:v>7.0000000000000034E-2</c:v>
                </c:pt>
                <c:pt idx="16">
                  <c:v>0.1</c:v>
                </c:pt>
                <c:pt idx="18">
                  <c:v>0.13</c:v>
                </c:pt>
                <c:pt idx="19">
                  <c:v>6.0000000000000102E-2</c:v>
                </c:pt>
                <c:pt idx="20">
                  <c:v>0.15000000000000024</c:v>
                </c:pt>
                <c:pt idx="21">
                  <c:v>0.1</c:v>
                </c:pt>
                <c:pt idx="22">
                  <c:v>5.0000000000000024E-2</c:v>
                </c:pt>
                <c:pt idx="23">
                  <c:v>1.0000000000000021E-2</c:v>
                </c:pt>
                <c:pt idx="24">
                  <c:v>4.0000000000000063E-2</c:v>
                </c:pt>
                <c:pt idx="26">
                  <c:v>0.1</c:v>
                </c:pt>
                <c:pt idx="27">
                  <c:v>7.0000000000000034E-2</c:v>
                </c:pt>
                <c:pt idx="29">
                  <c:v>7.0000000000000034E-2</c:v>
                </c:pt>
                <c:pt idx="31">
                  <c:v>1.0000000000000021E-2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8866944"/>
        <c:axId val="32663232"/>
      </c:barChart>
      <c:catAx>
        <c:axId val="78866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b="0" i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2663232"/>
        <c:scaling>
          <c:orientation val="minMax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900"/>
                </a:pPr>
                <a:r>
                  <a:rPr lang="en-US" sz="900" dirty="0" smtClean="0"/>
                  <a:t>Market Share %</a:t>
                </a:r>
                <a:endParaRPr lang="en-US" sz="900" dirty="0"/>
              </a:p>
            </c:rich>
          </c:tx>
          <c:layout>
            <c:manualLayout>
              <c:xMode val="edge"/>
              <c:yMode val="edge"/>
              <c:x val="0"/>
              <c:y val="0.24781341107871721"/>
            </c:manualLayout>
          </c:layout>
          <c:overlay val="0"/>
          <c:spPr>
            <a:noFill/>
            <a:ln w="25185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4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78866944"/>
        <c:crosses val="autoZero"/>
        <c:crossBetween val="between"/>
      </c:valAx>
      <c:spPr>
        <a:noFill/>
        <a:ln w="25185">
          <a:noFill/>
        </a:ln>
      </c:spPr>
    </c:plotArea>
    <c:legend>
      <c:legendPos val="b"/>
      <c:layout>
        <c:manualLayout>
          <c:xMode val="edge"/>
          <c:yMode val="edge"/>
          <c:x val="0.33560760536952189"/>
          <c:y val="0.94827396885561099"/>
          <c:w val="0.26879842120423131"/>
          <c:h val="3.9873818897637886E-2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2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Glucophage</a:t>
            </a:r>
            <a:r>
              <a:rPr lang="en-US" altLang="zh-CN" dirty="0" smtClean="0">
                <a:ea typeface="宋体" pitchFamily="2" charset="-122"/>
              </a:rPr>
              <a:t> Performance by City</a:t>
            </a:r>
          </a:p>
        </p:txBody>
      </p:sp>
      <p:sp>
        <p:nvSpPr>
          <p:cNvPr id="5" name="Text Box 8" descr="footnote"/>
          <p:cNvSpPr txBox="1">
            <a:spLocks noChangeArrowheads="1"/>
          </p:cNvSpPr>
          <p:nvPr/>
        </p:nvSpPr>
        <p:spPr bwMode="auto">
          <a:xfrm>
            <a:off x="47784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 Box 8" descr="lableintroduction"/>
          <p:cNvSpPr txBox="1">
            <a:spLocks noChangeArrowheads="1"/>
          </p:cNvSpPr>
          <p:nvPr/>
        </p:nvSpPr>
        <p:spPr bwMode="auto">
          <a:xfrm>
            <a:off x="477845" y="636747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Total; MAT: Moving Annual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9" name="Object 3" descr="chart,No Primary Title,No Secondry Tit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013"/>
              </p:ext>
            </p:extLst>
          </p:nvPr>
        </p:nvGraphicFramePr>
        <p:xfrm>
          <a:off x="181769" y="1117600"/>
          <a:ext cx="8766175" cy="5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72713</TotalTime>
  <Words>32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Glucophage Performance by City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1866</cp:revision>
  <cp:lastPrinted>2003-08-22T16:32:12Z</cp:lastPrinted>
  <dcterms:created xsi:type="dcterms:W3CDTF">2001-06-20T12:40:14Z</dcterms:created>
  <dcterms:modified xsi:type="dcterms:W3CDTF">2017-01-18T07:58:27Z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