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60488142315545712"/>
          <c:y val="2.5233050414152892E-2"/>
          <c:w val="0.37585931758530688"/>
          <c:h val="0.2732487984456488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Entecavir</c:v>
                </c:pt>
              </c:strCache>
            </c:strRef>
          </c:tx>
          <c:spPr>
            <a:ln w="25400"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Sheet1!$B$2:$M$2</c:f>
              <c:numCache>
                <c:formatCode>#,##0.00</c:formatCode>
                <c:ptCount val="12"/>
                <c:pt idx="0">
                  <c:v>0.33000000000000917</c:v>
                </c:pt>
                <c:pt idx="1">
                  <c:v>3000</c:v>
                </c:pt>
                <c:pt idx="2">
                  <c:v>0.34000000000000041</c:v>
                </c:pt>
                <c:pt idx="3">
                  <c:v>0.3200000000000085</c:v>
                </c:pt>
                <c:pt idx="4">
                  <c:v>0.33000000000000917</c:v>
                </c:pt>
                <c:pt idx="5">
                  <c:v>0.29000000000000031</c:v>
                </c:pt>
                <c:pt idx="6">
                  <c:v>0.28000000000000008</c:v>
                </c:pt>
                <c:pt idx="7">
                  <c:v>0.31000000000000238</c:v>
                </c:pt>
                <c:pt idx="8">
                  <c:v>0.3200000000000085</c:v>
                </c:pt>
                <c:pt idx="9">
                  <c:v>0.3200000000000085</c:v>
                </c:pt>
                <c:pt idx="10">
                  <c:v>0.3200000000000085</c:v>
                </c:pt>
                <c:pt idx="11">
                  <c:v>0.29000000000000031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Lamivudine</c:v>
                </c:pt>
              </c:strCache>
            </c:strRef>
          </c:tx>
          <c:spPr>
            <a:ln w="25400"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Sheet1!$B$3:$M$3</c:f>
              <c:numCache>
                <c:formatCode>#,##0.00</c:formatCode>
                <c:ptCount val="12"/>
                <c:pt idx="0">
                  <c:v>0.19000000000000014</c:v>
                </c:pt>
                <c:pt idx="1">
                  <c:v>0.18000000000000024</c:v>
                </c:pt>
                <c:pt idx="2">
                  <c:v>0.16000000000000014</c:v>
                </c:pt>
                <c:pt idx="3">
                  <c:v>0.15000000000000024</c:v>
                </c:pt>
                <c:pt idx="4">
                  <c:v>0.18000000000000024</c:v>
                </c:pt>
                <c:pt idx="5">
                  <c:v>0.18000000000000024</c:v>
                </c:pt>
                <c:pt idx="6">
                  <c:v>0.19000000000000014</c:v>
                </c:pt>
                <c:pt idx="7">
                  <c:v>0.15000000000000024</c:v>
                </c:pt>
                <c:pt idx="8">
                  <c:v>0.17</c:v>
                </c:pt>
                <c:pt idx="9">
                  <c:v>0.18000000000000024</c:v>
                </c:pt>
                <c:pt idx="10">
                  <c:v>0.16000000000000014</c:v>
                </c:pt>
                <c:pt idx="11">
                  <c:v>0.16000000000000014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Adefovir Dipivoxil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Sheet1!$B$4:$M$4</c:f>
              <c:numCache>
                <c:formatCode>#,##0.00</c:formatCode>
                <c:ptCount val="12"/>
                <c:pt idx="0">
                  <c:v>0.13</c:v>
                </c:pt>
                <c:pt idx="1">
                  <c:v>0.12000000000000002</c:v>
                </c:pt>
                <c:pt idx="2">
                  <c:v>0.13</c:v>
                </c:pt>
                <c:pt idx="3">
                  <c:v>0.15000000000000024</c:v>
                </c:pt>
                <c:pt idx="4">
                  <c:v>0.12000000000000002</c:v>
                </c:pt>
                <c:pt idx="5">
                  <c:v>0.14000000000000001</c:v>
                </c:pt>
                <c:pt idx="6">
                  <c:v>0.13</c:v>
                </c:pt>
                <c:pt idx="7">
                  <c:v>0.13</c:v>
                </c:pt>
                <c:pt idx="8">
                  <c:v>0.13</c:v>
                </c:pt>
                <c:pt idx="9">
                  <c:v>0.12000000000000002</c:v>
                </c:pt>
                <c:pt idx="10">
                  <c:v>0.12000000000000002</c:v>
                </c:pt>
                <c:pt idx="11">
                  <c:v>0.14000000000000001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Telbivudine</c:v>
                </c:pt>
              </c:strCache>
            </c:strRef>
          </c:tx>
          <c:spPr>
            <a:ln w="25400"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Sheet1!$B$5:$M$5</c:f>
              <c:numCache>
                <c:formatCode>#,##0.00</c:formatCode>
                <c:ptCount val="12"/>
                <c:pt idx="0">
                  <c:v>0.1</c:v>
                </c:pt>
                <c:pt idx="1">
                  <c:v>9.0000000000000066E-2</c:v>
                </c:pt>
                <c:pt idx="2">
                  <c:v>0.1</c:v>
                </c:pt>
                <c:pt idx="3">
                  <c:v>0.1</c:v>
                </c:pt>
                <c:pt idx="4">
                  <c:v>9.0000000000000066E-2</c:v>
                </c:pt>
                <c:pt idx="5">
                  <c:v>0.1</c:v>
                </c:pt>
                <c:pt idx="6">
                  <c:v>9.0000000000000066E-2</c:v>
                </c:pt>
                <c:pt idx="7">
                  <c:v>0.1</c:v>
                </c:pt>
                <c:pt idx="8">
                  <c:v>9.0000000000000066E-2</c:v>
                </c:pt>
                <c:pt idx="9">
                  <c:v>8.0000000000000127E-2</c:v>
                </c:pt>
                <c:pt idx="10">
                  <c:v>8.0000000000000127E-2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Total Market</c:v>
                </c:pt>
              </c:strCache>
            </c:strRef>
          </c:tx>
          <c:spPr>
            <a:ln w="25400"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Sheet1!$B$6:$M$6</c:f>
              <c:numCache>
                <c:formatCode>#,##0.00</c:formatCode>
                <c:ptCount val="12"/>
                <c:pt idx="0">
                  <c:v>0.1</c:v>
                </c:pt>
                <c:pt idx="1">
                  <c:v>9.0000000000000066E-2</c:v>
                </c:pt>
                <c:pt idx="2">
                  <c:v>0.1</c:v>
                </c:pt>
                <c:pt idx="3">
                  <c:v>0.1</c:v>
                </c:pt>
                <c:pt idx="4">
                  <c:v>9.0000000000000066E-2</c:v>
                </c:pt>
                <c:pt idx="5">
                  <c:v>0.1</c:v>
                </c:pt>
                <c:pt idx="6">
                  <c:v>9.0000000000000066E-2</c:v>
                </c:pt>
                <c:pt idx="7">
                  <c:v>0.1</c:v>
                </c:pt>
                <c:pt idx="8">
                  <c:v>9.0000000000000066E-2</c:v>
                </c:pt>
                <c:pt idx="9">
                  <c:v>8.0000000000000127E-2</c:v>
                </c:pt>
                <c:pt idx="10">
                  <c:v>8.0000000000000127E-2</c:v>
                </c:pt>
                <c:pt idx="11">
                  <c:v>9.0000000000000066E-2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284544"/>
        <c:axId val="32662080"/>
      </c:lineChart>
      <c:catAx>
        <c:axId val="74284544"/>
        <c:scaling>
          <c:orientation val="minMax"/>
        </c:scaling>
        <c:delete val="0"/>
        <c:axPos val="b"/>
        <c:majorTickMark val="in"/>
        <c:minorTickMark val="none"/>
        <c:tickLblPos val="low"/>
        <c:txPr>
          <a:bodyPr rot="-2700000"/>
          <a:lstStyle/>
          <a:p>
            <a:pPr>
              <a:defRPr sz="800" b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8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1" i="0" baseline="0" dirty="0" smtClean="0"/>
                  <a:t>Monthly Growth %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0.52341615631379412"/>
              <c:y val="7.5831475611003382E-2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42845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3007174103237764E-2"/>
          <c:y val="0.92809555224521179"/>
          <c:w val="0.79167395742198965"/>
          <c:h val="4.1584287258210534E-2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210133261629228"/>
          <c:y val="5.747607978809683E-2"/>
          <c:w val="0.85639252484650852"/>
          <c:h val="0.6566765771122976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0.20800000000000021</c:v>
                </c:pt>
                <c:pt idx="1">
                  <c:v>0.22000000000000014</c:v>
                </c:pt>
                <c:pt idx="2">
                  <c:v>0.21800000000000044</c:v>
                </c:pt>
                <c:pt idx="3">
                  <c:v>0.23100000000000001</c:v>
                </c:pt>
                <c:pt idx="4">
                  <c:v>0.21900000000000044</c:v>
                </c:pt>
                <c:pt idx="5">
                  <c:v>0.21400000000000041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MING ZHENG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0.19900000000000026</c:v>
                </c:pt>
                <c:pt idx="1">
                  <c:v>0.22000000000000014</c:v>
                </c:pt>
                <c:pt idx="2">
                  <c:v>0.21900000000000044</c:v>
                </c:pt>
                <c:pt idx="3">
                  <c:v>0.2250000000000002</c:v>
                </c:pt>
                <c:pt idx="4">
                  <c:v>0.26200000000000001</c:v>
                </c:pt>
                <c:pt idx="5">
                  <c:v>0.20800000000000021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BARACLUDE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0.24500000000000041</c:v>
                </c:pt>
                <c:pt idx="1">
                  <c:v>0.2240000000000002</c:v>
                </c:pt>
                <c:pt idx="2">
                  <c:v>0.22700000000000023</c:v>
                </c:pt>
                <c:pt idx="3">
                  <c:v>0.20400000000000001</c:v>
                </c:pt>
                <c:pt idx="4">
                  <c:v>0.18300000000000041</c:v>
                </c:pt>
                <c:pt idx="5">
                  <c:v>0.18600000000000044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DAI DING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0.17</c:v>
                </c:pt>
                <c:pt idx="1">
                  <c:v>0.13700000000000001</c:v>
                </c:pt>
                <c:pt idx="2">
                  <c:v>0.129</c:v>
                </c:pt>
                <c:pt idx="3">
                  <c:v>0.12300000000000012</c:v>
                </c:pt>
                <c:pt idx="4">
                  <c:v>9.2000000000000026E-2</c:v>
                </c:pt>
                <c:pt idx="5">
                  <c:v>0.10100000000000002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9.0000000000000066E-2</c:v>
                </c:pt>
                <c:pt idx="1">
                  <c:v>0.10500000000000002</c:v>
                </c:pt>
                <c:pt idx="2">
                  <c:v>9.2000000000000026E-2</c:v>
                </c:pt>
                <c:pt idx="3">
                  <c:v>0.10700000000000012</c:v>
                </c:pt>
                <c:pt idx="4">
                  <c:v>0.12400000000000012</c:v>
                </c:pt>
                <c:pt idx="5">
                  <c:v>0.14300000000000004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667392"/>
        <c:axId val="32663808"/>
      </c:lineChart>
      <c:catAx>
        <c:axId val="1086673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800" b="0"/>
            </a:pPr>
            <a:endParaRPr lang="en-US"/>
          </a:p>
        </c:txPr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Market Share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1086673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042643261709661"/>
          <c:y val="5.7476079788096802E-2"/>
          <c:w val="0.86806742484570409"/>
          <c:h val="0.6566765771122976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0.20800000000000021</c:v>
                </c:pt>
                <c:pt idx="1">
                  <c:v>0.22000000000000006</c:v>
                </c:pt>
                <c:pt idx="2">
                  <c:v>0.21800000000000044</c:v>
                </c:pt>
                <c:pt idx="3">
                  <c:v>0.23100000000000001</c:v>
                </c:pt>
                <c:pt idx="4">
                  <c:v>0.21900000000000044</c:v>
                </c:pt>
                <c:pt idx="5">
                  <c:v>0.21400000000000041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MING ZHENG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0.19900000000000009</c:v>
                </c:pt>
                <c:pt idx="1">
                  <c:v>0.22000000000000006</c:v>
                </c:pt>
                <c:pt idx="2">
                  <c:v>0.21900000000000044</c:v>
                </c:pt>
                <c:pt idx="3">
                  <c:v>0.22500000000000006</c:v>
                </c:pt>
                <c:pt idx="4">
                  <c:v>0.26200000000000001</c:v>
                </c:pt>
                <c:pt idx="5">
                  <c:v>0.20800000000000021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BARACLUDE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0.24500000000000041</c:v>
                </c:pt>
                <c:pt idx="1">
                  <c:v>0.22400000000000006</c:v>
                </c:pt>
                <c:pt idx="2">
                  <c:v>0.22700000000000006</c:v>
                </c:pt>
                <c:pt idx="3">
                  <c:v>0.20400000000000001</c:v>
                </c:pt>
                <c:pt idx="4">
                  <c:v>0.18300000000000041</c:v>
                </c:pt>
                <c:pt idx="5">
                  <c:v>0.18600000000000044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DAI DING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0.17</c:v>
                </c:pt>
                <c:pt idx="1">
                  <c:v>0.13700000000000001</c:v>
                </c:pt>
                <c:pt idx="2">
                  <c:v>0.129</c:v>
                </c:pt>
                <c:pt idx="3">
                  <c:v>0.12300000000000012</c:v>
                </c:pt>
                <c:pt idx="4">
                  <c:v>9.2000000000000026E-2</c:v>
                </c:pt>
                <c:pt idx="5">
                  <c:v>0.10100000000000002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9.0000000000000066E-2</c:v>
                </c:pt>
                <c:pt idx="1">
                  <c:v>0.10500000000000002</c:v>
                </c:pt>
                <c:pt idx="2">
                  <c:v>9.2000000000000026E-2</c:v>
                </c:pt>
                <c:pt idx="3">
                  <c:v>0.10700000000000012</c:v>
                </c:pt>
                <c:pt idx="4">
                  <c:v>0.12400000000000012</c:v>
                </c:pt>
                <c:pt idx="5">
                  <c:v>0.14300000000000004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27872"/>
        <c:axId val="73539584"/>
      </c:lineChart>
      <c:catAx>
        <c:axId val="597278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800" b="0"/>
            </a:pPr>
            <a:endParaRPr lang="en-US"/>
          </a:p>
        </c:txPr>
        <c:crossAx val="73539584"/>
        <c:crosses val="autoZero"/>
        <c:auto val="1"/>
        <c:lblAlgn val="ctr"/>
        <c:lblOffset val="100"/>
        <c:noMultiLvlLbl val="0"/>
      </c:catAx>
      <c:valAx>
        <c:axId val="73539584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Market Share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278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700426979855818"/>
          <c:y val="5.7476079788096802E-2"/>
          <c:w val="0.80259952960444669"/>
          <c:h val="0.6566765771122976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3000</c:v>
                </c:pt>
                <c:pt idx="1">
                  <c:v>0.22</c:v>
                </c:pt>
                <c:pt idx="2">
                  <c:v>0.21800000000000044</c:v>
                </c:pt>
                <c:pt idx="3">
                  <c:v>0.23100000000000001</c:v>
                </c:pt>
                <c:pt idx="4">
                  <c:v>0.21900000000000044</c:v>
                </c:pt>
                <c:pt idx="5">
                  <c:v>0.21400000000000041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MING ZHENG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0.19900000000000001</c:v>
                </c:pt>
                <c:pt idx="1">
                  <c:v>0.22</c:v>
                </c:pt>
                <c:pt idx="2">
                  <c:v>0.21900000000000044</c:v>
                </c:pt>
                <c:pt idx="3">
                  <c:v>0.22500000000000001</c:v>
                </c:pt>
                <c:pt idx="4">
                  <c:v>0.26200000000000001</c:v>
                </c:pt>
                <c:pt idx="5">
                  <c:v>0.20800000000000021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BARACLUDE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0.24500000000000041</c:v>
                </c:pt>
                <c:pt idx="1">
                  <c:v>0.224</c:v>
                </c:pt>
                <c:pt idx="2">
                  <c:v>0.22700000000000001</c:v>
                </c:pt>
                <c:pt idx="3">
                  <c:v>0.20400000000000001</c:v>
                </c:pt>
                <c:pt idx="4">
                  <c:v>0.18300000000000041</c:v>
                </c:pt>
                <c:pt idx="5">
                  <c:v>0.18600000000000044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DAI DING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0.17</c:v>
                </c:pt>
                <c:pt idx="1">
                  <c:v>0.13700000000000001</c:v>
                </c:pt>
                <c:pt idx="2">
                  <c:v>0.129</c:v>
                </c:pt>
                <c:pt idx="3">
                  <c:v>0.12300000000000012</c:v>
                </c:pt>
                <c:pt idx="4">
                  <c:v>9.2000000000000026E-2</c:v>
                </c:pt>
                <c:pt idx="5">
                  <c:v>0.10100000000000002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9.0000000000000024E-2</c:v>
                </c:pt>
                <c:pt idx="1">
                  <c:v>0.10500000000000002</c:v>
                </c:pt>
                <c:pt idx="2">
                  <c:v>9.2000000000000026E-2</c:v>
                </c:pt>
                <c:pt idx="3">
                  <c:v>0.10700000000000012</c:v>
                </c:pt>
                <c:pt idx="4">
                  <c:v>0.12400000000000012</c:v>
                </c:pt>
                <c:pt idx="5">
                  <c:v>0.14300000000000004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28384"/>
        <c:axId val="73543040"/>
      </c:lineChart>
      <c:catAx>
        <c:axId val="59728384"/>
        <c:scaling>
          <c:orientation val="minMax"/>
        </c:scaling>
        <c:delete val="0"/>
        <c:axPos val="b"/>
        <c:majorTickMark val="in"/>
        <c:minorTickMark val="none"/>
        <c:tickLblPos val="low"/>
        <c:txPr>
          <a:bodyPr rot="-2700000"/>
          <a:lstStyle/>
          <a:p>
            <a:pPr>
              <a:defRPr sz="800" b="0"/>
            </a:pPr>
            <a:endParaRPr lang="en-US"/>
          </a:p>
        </c:txPr>
        <c:crossAx val="73543040"/>
        <c:crosses val="autoZero"/>
        <c:auto val="1"/>
        <c:lblAlgn val="ctr"/>
        <c:lblOffset val="100"/>
        <c:noMultiLvlLbl val="0"/>
      </c:catAx>
      <c:valAx>
        <c:axId val="735430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Monthly Growth  %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1.1714943589007475E-2"/>
              <c:y val="5.7476079788096733E-2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283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1493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 descr="chart2,No Primary Title,No Secondry Title"/>
          <p:cNvGraphicFramePr/>
          <p:nvPr/>
        </p:nvGraphicFramePr>
        <p:xfrm>
          <a:off x="254000" y="1473200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NIAD Brand Performance by Hospital Tier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0955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368513" y="40132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86000" y="1117442"/>
            <a:ext cx="5376672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Tier 3 Hospital NIAD Market Share &amp; Monthly Growth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86000" y="3800031"/>
            <a:ext cx="5376672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Tier 2 </a:t>
            </a:r>
            <a:r>
              <a:rPr lang="en-US" sz="1200" smtClean="0">
                <a:solidFill>
                  <a:schemeClr val="bg1"/>
                </a:solidFill>
                <a:latin typeface="+mn-lt"/>
              </a:rPr>
              <a:t>Hospital NIAD Market </a:t>
            </a: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Share &amp; </a:t>
            </a:r>
            <a:r>
              <a:rPr lang="en-US" sz="1200" smtClean="0">
                <a:solidFill>
                  <a:schemeClr val="bg1"/>
                </a:solidFill>
                <a:latin typeface="+mn-lt"/>
              </a:rPr>
              <a:t>Monthly Growth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3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 Box 8" descr="lableSTLY"/>
          <p:cNvSpPr txBox="1">
            <a:spLocks noChangeArrowheads="1"/>
          </p:cNvSpPr>
          <p:nvPr/>
        </p:nvSpPr>
        <p:spPr bwMode="auto">
          <a:xfrm>
            <a:off x="482105" y="62330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5" name="Chart 24" descr="chart3,No Primary Title,No Secondry Title"/>
          <p:cNvGraphicFramePr/>
          <p:nvPr/>
        </p:nvGraphicFramePr>
        <p:xfrm>
          <a:off x="406400" y="4124570"/>
          <a:ext cx="4351215" cy="184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Chart 25" descr="chart1,No Primary Title,No Secondry Title"/>
          <p:cNvGraphicFramePr/>
          <p:nvPr/>
        </p:nvGraphicFramePr>
        <p:xfrm>
          <a:off x="406400" y="1457570"/>
          <a:ext cx="4351215" cy="2047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" name="Chart 26" descr="chart4,No Primary Title,No Secondry Title"/>
          <p:cNvGraphicFramePr/>
          <p:nvPr/>
        </p:nvGraphicFramePr>
        <p:xfrm>
          <a:off x="4673600" y="4111870"/>
          <a:ext cx="4249615" cy="184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74280</TotalTime>
  <Words>65</Words>
  <Application>Microsoft Office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NIAD Brand Performance by Hospital Tier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2108</cp:revision>
  <cp:lastPrinted>2003-08-22T16:32:12Z</cp:lastPrinted>
  <dcterms:created xsi:type="dcterms:W3CDTF">2001-06-20T12:40:14Z</dcterms:created>
  <dcterms:modified xsi:type="dcterms:W3CDTF">2017-01-18T07:58:31Z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