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FF66"/>
    <a:srgbClr val="FF66FF"/>
    <a:srgbClr val="FF9900"/>
    <a:srgbClr val="B2B2B2"/>
    <a:srgbClr val="3366FF"/>
    <a:srgbClr val="009999"/>
    <a:srgbClr val="99CCFF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0.59302957130360001"/>
          <c:y val="2.5233050414152892E-2"/>
          <c:w val="0.38771116943716138"/>
          <c:h val="0.2732487984456488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spPr>
            <a:ln w="25400"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Sheet1!$B$2:$M$2</c:f>
              <c:numCache>
                <c:formatCode>#,##0.00</c:formatCode>
                <c:ptCount val="12"/>
                <c:pt idx="0">
                  <c:v>0.33000000000000912</c:v>
                </c:pt>
                <c:pt idx="1">
                  <c:v>3000</c:v>
                </c:pt>
                <c:pt idx="2">
                  <c:v>0.34000000000000036</c:v>
                </c:pt>
                <c:pt idx="3">
                  <c:v>0.32000000000000844</c:v>
                </c:pt>
                <c:pt idx="4">
                  <c:v>0.33000000000000912</c:v>
                </c:pt>
                <c:pt idx="5">
                  <c:v>0.29000000000000031</c:v>
                </c:pt>
                <c:pt idx="6">
                  <c:v>0.28000000000000008</c:v>
                </c:pt>
                <c:pt idx="7">
                  <c:v>0.31000000000000238</c:v>
                </c:pt>
                <c:pt idx="8">
                  <c:v>0.32000000000000844</c:v>
                </c:pt>
                <c:pt idx="9">
                  <c:v>0.32000000000000844</c:v>
                </c:pt>
                <c:pt idx="10">
                  <c:v>0.32000000000000844</c:v>
                </c:pt>
                <c:pt idx="11">
                  <c:v>0.29000000000000031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Lamivudine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Sheet1!$B$3:$M$3</c:f>
              <c:numCache>
                <c:formatCode>#,##0.00</c:formatCode>
                <c:ptCount val="12"/>
                <c:pt idx="0">
                  <c:v>0.19000000000000011</c:v>
                </c:pt>
                <c:pt idx="1">
                  <c:v>0.18000000000000024</c:v>
                </c:pt>
                <c:pt idx="2">
                  <c:v>0.16000000000000011</c:v>
                </c:pt>
                <c:pt idx="3">
                  <c:v>0.15000000000000024</c:v>
                </c:pt>
                <c:pt idx="4">
                  <c:v>0.18000000000000024</c:v>
                </c:pt>
                <c:pt idx="5">
                  <c:v>0.18000000000000024</c:v>
                </c:pt>
                <c:pt idx="6">
                  <c:v>0.19000000000000011</c:v>
                </c:pt>
                <c:pt idx="7">
                  <c:v>0.15000000000000024</c:v>
                </c:pt>
                <c:pt idx="8">
                  <c:v>0.17</c:v>
                </c:pt>
                <c:pt idx="9">
                  <c:v>0.18000000000000024</c:v>
                </c:pt>
                <c:pt idx="10">
                  <c:v>0.16000000000000011</c:v>
                </c:pt>
                <c:pt idx="11">
                  <c:v>0.16000000000000011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Sheet1!$A$4</c:f>
              <c:strCache>
                <c:ptCount val="1"/>
                <c:pt idx="0">
                  <c:v>Adefovir Dipivoxil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Sheet1!$B$4:$M$4</c:f>
              <c:numCache>
                <c:formatCode>#,##0.00</c:formatCode>
                <c:ptCount val="12"/>
                <c:pt idx="0">
                  <c:v>0.13</c:v>
                </c:pt>
                <c:pt idx="1">
                  <c:v>0.12000000000000002</c:v>
                </c:pt>
                <c:pt idx="2">
                  <c:v>0.13</c:v>
                </c:pt>
                <c:pt idx="3">
                  <c:v>0.15000000000000024</c:v>
                </c:pt>
                <c:pt idx="4">
                  <c:v>0.12000000000000002</c:v>
                </c:pt>
                <c:pt idx="5">
                  <c:v>0.14000000000000001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0.12000000000000002</c:v>
                </c:pt>
                <c:pt idx="10">
                  <c:v>0.12000000000000002</c:v>
                </c:pt>
                <c:pt idx="11">
                  <c:v>0.14000000000000001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ln w="25400"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Sheet1!$B$5:$M$5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Total Market</c:v>
                </c:pt>
              </c:strCache>
            </c:strRef>
          </c:tx>
          <c:spPr>
            <a:ln w="25400"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Sheet1!$B$1:$M$1</c:f>
              <c:strCache>
                <c:ptCount val="12"/>
                <c:pt idx="0">
                  <c:v>Aug '10</c:v>
                </c:pt>
                <c:pt idx="1">
                  <c:v>Sep '10</c:v>
                </c:pt>
                <c:pt idx="2">
                  <c:v>Oct '10</c:v>
                </c:pt>
                <c:pt idx="3">
                  <c:v>Nov '10</c:v>
                </c:pt>
                <c:pt idx="4">
                  <c:v>Dec '10</c:v>
                </c:pt>
                <c:pt idx="5">
                  <c:v>Jan '11</c:v>
                </c:pt>
                <c:pt idx="6">
                  <c:v>Feb '11</c:v>
                </c:pt>
                <c:pt idx="7">
                  <c:v>Mar '11</c:v>
                </c:pt>
                <c:pt idx="8">
                  <c:v>Apr '11</c:v>
                </c:pt>
                <c:pt idx="9">
                  <c:v>May '11</c:v>
                </c:pt>
                <c:pt idx="10">
                  <c:v>Jun '11</c:v>
                </c:pt>
                <c:pt idx="11">
                  <c:v>Jul '11</c:v>
                </c:pt>
              </c:strCache>
            </c:strRef>
          </c:cat>
          <c:val>
            <c:numRef>
              <c:f>Sheet1!$B$6:$M$6</c:f>
              <c:numCache>
                <c:formatCode>#,##0.00</c:formatCode>
                <c:ptCount val="12"/>
                <c:pt idx="0">
                  <c:v>0.1</c:v>
                </c:pt>
                <c:pt idx="1">
                  <c:v>9.0000000000000066E-2</c:v>
                </c:pt>
                <c:pt idx="2">
                  <c:v>0.1</c:v>
                </c:pt>
                <c:pt idx="3">
                  <c:v>0.1</c:v>
                </c:pt>
                <c:pt idx="4">
                  <c:v>9.0000000000000066E-2</c:v>
                </c:pt>
                <c:pt idx="5">
                  <c:v>0.1</c:v>
                </c:pt>
                <c:pt idx="6">
                  <c:v>9.0000000000000066E-2</c:v>
                </c:pt>
                <c:pt idx="7">
                  <c:v>0.1</c:v>
                </c:pt>
                <c:pt idx="8">
                  <c:v>9.0000000000000066E-2</c:v>
                </c:pt>
                <c:pt idx="9">
                  <c:v>8.0000000000000127E-2</c:v>
                </c:pt>
                <c:pt idx="10">
                  <c:v>8.0000000000000127E-2</c:v>
                </c:pt>
                <c:pt idx="11">
                  <c:v>9.0000000000000066E-2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667392"/>
        <c:axId val="32662080"/>
      </c:lineChart>
      <c:catAx>
        <c:axId val="108667392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0.51600874890638659"/>
              <c:y val="5.2454852234379776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 baseline="0">
                <a:latin typeface="Arial" pitchFamily="34" charset="0"/>
              </a:defRPr>
            </a:pPr>
            <a:endParaRPr lang="en-US"/>
          </a:p>
        </c:txPr>
        <c:crossAx val="1086673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9.3007174103237777E-2"/>
          <c:y val="0.92809555224521223"/>
          <c:w val="0.79167395742198965"/>
          <c:h val="4.1584287258210534E-2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8"/>
          <c:y val="5.7476079788096893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0.2200000000000002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0.19900000000000029</c:v>
                </c:pt>
                <c:pt idx="1">
                  <c:v>0.2200000000000002</c:v>
                </c:pt>
                <c:pt idx="2">
                  <c:v>0.21900000000000044</c:v>
                </c:pt>
                <c:pt idx="3">
                  <c:v>0.22500000000000023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0.22400000000000023</c:v>
                </c:pt>
                <c:pt idx="2">
                  <c:v>0.22700000000000026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4272"/>
        <c:axId val="32663808"/>
      </c:lineChart>
      <c:catAx>
        <c:axId val="2294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32663808"/>
        <c:crosses val="autoZero"/>
        <c:auto val="1"/>
        <c:lblAlgn val="ctr"/>
        <c:lblOffset val="100"/>
        <c:noMultiLvlLbl val="0"/>
      </c:catAx>
      <c:valAx>
        <c:axId val="326638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294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10133261629227"/>
          <c:y val="5.7476079788096802E-2"/>
          <c:w val="0.85639252484650852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0.22000000000000006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0.19900000000000009</c:v>
                </c:pt>
                <c:pt idx="1">
                  <c:v>0.22000000000000006</c:v>
                </c:pt>
                <c:pt idx="2">
                  <c:v>0.21900000000000044</c:v>
                </c:pt>
                <c:pt idx="3">
                  <c:v>0.22500000000000006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0.22400000000000006</c:v>
                </c:pt>
                <c:pt idx="2">
                  <c:v>0.22700000000000006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9.0000000000000066E-2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966144"/>
        <c:axId val="72933376"/>
      </c:lineChart>
      <c:catAx>
        <c:axId val="120966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2933376"/>
        <c:crosses val="autoZero"/>
        <c:auto val="1"/>
        <c:lblAlgn val="ctr"/>
        <c:lblOffset val="100"/>
        <c:noMultiLvlLbl val="0"/>
      </c:catAx>
      <c:valAx>
        <c:axId val="7293337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Market Share %</a:t>
                </a:r>
                <a:endParaRPr lang="en-US" sz="800" dirty="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120966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102725776335034"/>
          <c:y val="5.7476079788096802E-2"/>
          <c:w val="0.82351907172767358"/>
          <c:h val="0.6566765771122976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HEPTODIN</c:v>
                </c:pt>
              </c:strCache>
            </c:strRef>
          </c:tx>
          <c:spPr>
            <a:ln>
              <a:solidFill>
                <a:srgbClr val="CC99FF"/>
              </a:solidFill>
            </a:ln>
          </c:spPr>
          <c:marker>
            <c:symbol val="diamond"/>
            <c:size val="5"/>
            <c:spPr>
              <a:solidFill>
                <a:srgbClr val="CC99FF"/>
              </a:solidFill>
              <a:ln>
                <a:solidFill>
                  <a:srgbClr val="CC99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0.20800000000000021</c:v>
                </c:pt>
                <c:pt idx="1">
                  <c:v>3000</c:v>
                </c:pt>
                <c:pt idx="2">
                  <c:v>0.21800000000000044</c:v>
                </c:pt>
                <c:pt idx="3">
                  <c:v>0.23100000000000001</c:v>
                </c:pt>
                <c:pt idx="4">
                  <c:v>0.21900000000000044</c:v>
                </c:pt>
                <c:pt idx="5">
                  <c:v>0.21400000000000041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MING ZHENG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diamond"/>
            <c:size val="5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0.19900000000000001</c:v>
                </c:pt>
                <c:pt idx="1">
                  <c:v>0.22</c:v>
                </c:pt>
                <c:pt idx="2">
                  <c:v>0.21900000000000044</c:v>
                </c:pt>
                <c:pt idx="3">
                  <c:v>0.22500000000000001</c:v>
                </c:pt>
                <c:pt idx="4">
                  <c:v>0.26200000000000001</c:v>
                </c:pt>
                <c:pt idx="5">
                  <c:v>0.20800000000000021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BARACLUDE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0.24500000000000041</c:v>
                </c:pt>
                <c:pt idx="1">
                  <c:v>0.224</c:v>
                </c:pt>
                <c:pt idx="2">
                  <c:v>0.22700000000000001</c:v>
                </c:pt>
                <c:pt idx="3">
                  <c:v>0.20400000000000001</c:v>
                </c:pt>
                <c:pt idx="4">
                  <c:v>0.18300000000000041</c:v>
                </c:pt>
                <c:pt idx="5">
                  <c:v>0.18600000000000044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DAI DING</c:v>
                </c:pt>
              </c:strCache>
            </c:strRef>
          </c:tx>
          <c:spPr>
            <a:ln>
              <a:solidFill>
                <a:srgbClr val="FF66FF"/>
              </a:solidFill>
            </a:ln>
          </c:spPr>
          <c:marker>
            <c:symbol val="diamond"/>
            <c:size val="5"/>
            <c:spPr>
              <a:solidFill>
                <a:srgbClr val="FF66FF"/>
              </a:solidFill>
              <a:ln>
                <a:solidFill>
                  <a:srgbClr val="FF66FF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0.17</c:v>
                </c:pt>
                <c:pt idx="1">
                  <c:v>0.13700000000000001</c:v>
                </c:pt>
                <c:pt idx="2">
                  <c:v>0.129</c:v>
                </c:pt>
                <c:pt idx="3">
                  <c:v>0.12300000000000012</c:v>
                </c:pt>
                <c:pt idx="4">
                  <c:v>9.2000000000000026E-2</c:v>
                </c:pt>
                <c:pt idx="5">
                  <c:v>0.10100000000000002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SEBIVO</c:v>
                </c:pt>
              </c:strCache>
            </c:strRef>
          </c:tx>
          <c:spPr>
            <a:ln>
              <a:solidFill>
                <a:srgbClr val="99FF66"/>
              </a:solidFill>
            </a:ln>
          </c:spPr>
          <c:marker>
            <c:symbol val="diamond"/>
            <c:size val="5"/>
            <c:spPr>
              <a:solidFill>
                <a:srgbClr val="99FF66"/>
              </a:solidFill>
              <a:ln>
                <a:solidFill>
                  <a:srgbClr val="99FF66"/>
                </a:solidFill>
              </a:ln>
            </c:spPr>
          </c:marker>
          <c:cat>
            <c:strRef>
              <c:f>Sheet1!$B$1:$G$1</c:f>
              <c:strCache>
                <c:ptCount val="6"/>
                <c:pt idx="0">
                  <c:v>Dec '10-Feb '11</c:v>
                </c:pt>
                <c:pt idx="1">
                  <c:v>Jan '11- Mar '11</c:v>
                </c:pt>
                <c:pt idx="2">
                  <c:v>Feb '11-Apr '11</c:v>
                </c:pt>
                <c:pt idx="3">
                  <c:v>Mar '11-May '11</c:v>
                </c:pt>
                <c:pt idx="4">
                  <c:v>Apr '11-Jun '11</c:v>
                </c:pt>
                <c:pt idx="5">
                  <c:v>May '11-Jul '11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9.0000000000000024E-2</c:v>
                </c:pt>
                <c:pt idx="1">
                  <c:v>0.10500000000000002</c:v>
                </c:pt>
                <c:pt idx="2">
                  <c:v>9.2000000000000026E-2</c:v>
                </c:pt>
                <c:pt idx="3">
                  <c:v>0.10700000000000012</c:v>
                </c:pt>
                <c:pt idx="4">
                  <c:v>0.12400000000000012</c:v>
                </c:pt>
                <c:pt idx="5">
                  <c:v>0.14300000000000004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95808"/>
        <c:axId val="72935104"/>
      </c:lineChart>
      <c:catAx>
        <c:axId val="2295808"/>
        <c:scaling>
          <c:orientation val="minMax"/>
        </c:scaling>
        <c:delete val="0"/>
        <c:axPos val="b"/>
        <c:majorTickMark val="in"/>
        <c:minorTickMark val="none"/>
        <c:tickLblPos val="low"/>
        <c:txPr>
          <a:bodyPr rot="-2700000"/>
          <a:lstStyle/>
          <a:p>
            <a:pPr>
              <a:defRPr sz="800" b="0"/>
            </a:pPr>
            <a:endParaRPr lang="en-US"/>
          </a:p>
        </c:txPr>
        <c:crossAx val="72935104"/>
        <c:crosses val="autoZero"/>
        <c:auto val="1"/>
        <c:lblAlgn val="ctr"/>
        <c:lblOffset val="100"/>
        <c:noMultiLvlLbl val="0"/>
      </c:catAx>
      <c:valAx>
        <c:axId val="729351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en-US" sz="800" baseline="0" dirty="0" smtClean="0"/>
                  <a:t>Monthly Growth %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1.1714943589007475E-2"/>
              <c:y val="5.7476079788096733E-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295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142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 descr="chart2,No Primary Title,No Secondry Title"/>
          <p:cNvGraphicFramePr/>
          <p:nvPr/>
        </p:nvGraphicFramePr>
        <p:xfrm>
          <a:off x="254000" y="1473200"/>
          <a:ext cx="857250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DPP-IV Class Brand Performance by Hospital Tier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68301" y="1346200"/>
            <a:ext cx="8542478" cy="20955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368513" y="4013200"/>
            <a:ext cx="8534188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/>
            <a:endParaRPr lang="en-US">
              <a:latin typeface="Tahom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1092042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3 Hospital Market Share 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86000" y="3800031"/>
            <a:ext cx="5376672" cy="2301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865188"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Tier 2 </a:t>
            </a:r>
            <a:r>
              <a:rPr lang="en-US" sz="1200" smtClean="0">
                <a:solidFill>
                  <a:schemeClr val="bg1"/>
                </a:solidFill>
                <a:latin typeface="+mn-lt"/>
              </a:rPr>
              <a:t>Hospital Market Share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&amp; Monthly Growth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482105" y="62457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5" name="Chart 14" descr="chart3,No Primary Title,No Secondry Title"/>
          <p:cNvGraphicFramePr/>
          <p:nvPr/>
        </p:nvGraphicFramePr>
        <p:xfrm>
          <a:off x="406400" y="4124570"/>
          <a:ext cx="43512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 descr="chart1,No Primary Title,No Secondry Title"/>
          <p:cNvGraphicFramePr/>
          <p:nvPr/>
        </p:nvGraphicFramePr>
        <p:xfrm>
          <a:off x="406401" y="1457570"/>
          <a:ext cx="4305300" cy="2047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 descr="chart4,No Primary Title,No Secondry Title"/>
          <p:cNvGraphicFramePr/>
          <p:nvPr/>
        </p:nvGraphicFramePr>
        <p:xfrm>
          <a:off x="4673600" y="4111870"/>
          <a:ext cx="4249615" cy="184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74279</TotalTime>
  <Words>64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DPP-IV Class Brand Performance by Hospital Tier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2097</cp:revision>
  <cp:lastPrinted>2003-08-22T16:32:12Z</cp:lastPrinted>
  <dcterms:created xsi:type="dcterms:W3CDTF">2001-06-20T12:40:14Z</dcterms:created>
  <dcterms:modified xsi:type="dcterms:W3CDTF">2017-01-18T07:58:33Z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