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756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50077837691774"/>
          <c:y val="0.14568951608321687"/>
          <c:w val="0.86982658318713324"/>
          <c:h val="0.5442687845837451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75838464"/>
        <c:axId val="32663232"/>
      </c:barChart>
      <c:catAx>
        <c:axId val="7583846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800" b="0"/>
            </a:pPr>
            <a:endParaRPr lang="en-US"/>
          </a:p>
        </c:txPr>
        <c:crossAx val="32663232"/>
        <c:crosses val="autoZero"/>
        <c:auto val="1"/>
        <c:lblAlgn val="ctr"/>
        <c:lblOffset val="100"/>
        <c:noMultiLvlLbl val="0"/>
      </c:catAx>
      <c:valAx>
        <c:axId val="32663232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75838464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077228526949914E-2"/>
          <c:y val="0.15912130560982971"/>
          <c:w val="0.74007400221106279"/>
          <c:h val="0.5668884839672105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Changchun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6.0000000000000414E-2</c:v>
                </c:pt>
                <c:pt idx="1">
                  <c:v>7.0000000000000034E-2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8.0000000000000224E-2</c:v>
                </c:pt>
                <c:pt idx="5">
                  <c:v>6.0000000000000414E-2</c:v>
                </c:pt>
                <c:pt idx="6">
                  <c:v>5.0000000000000114E-2</c:v>
                </c:pt>
                <c:pt idx="7">
                  <c:v>7.0000000000000034E-2</c:v>
                </c:pt>
                <c:pt idx="8">
                  <c:v>8.0000000000000224E-2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Changsha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6.0000000000000414E-2</c:v>
                </c:pt>
                <c:pt idx="3">
                  <c:v>6.0000000000000414E-2</c:v>
                </c:pt>
                <c:pt idx="4">
                  <c:v>6.0000000000000414E-2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1.0000000000000071E-2</c:v>
                </c:pt>
                <c:pt idx="8">
                  <c:v>1.0000000000000071E-2</c:v>
                </c:pt>
                <c:pt idx="9">
                  <c:v>1.0000000000000071E-2</c:v>
                </c:pt>
                <c:pt idx="10">
                  <c:v>1.0000000000000071E-2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Chengdu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8.0000000000000224E-2</c:v>
                </c:pt>
                <c:pt idx="1">
                  <c:v>8.0000000000000224E-2</c:v>
                </c:pt>
                <c:pt idx="2">
                  <c:v>8.0000000000000224E-2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8.0000000000000224E-2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7.0000000000000034E-2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Guangzhou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9.0000000000000066E-2</c:v>
                </c:pt>
                <c:pt idx="1">
                  <c:v>8.0000000000000224E-2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9.0000000000000066E-2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Harbin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3.0000000000000211E-2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4.0000000000000112E-2</c:v>
                </c:pt>
                <c:pt idx="9">
                  <c:v>5.0000000000000114E-2</c:v>
                </c:pt>
                <c:pt idx="10">
                  <c:v>5.0000000000000114E-2</c:v>
                </c:pt>
                <c:pt idx="11">
                  <c:v>5.0000000000000114E-2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Kunming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7.0000000000000034E-2</c:v>
                </c:pt>
                <c:pt idx="1">
                  <c:v>7.0000000000000034E-2</c:v>
                </c:pt>
                <c:pt idx="2">
                  <c:v>6.0000000000000414E-2</c:v>
                </c:pt>
                <c:pt idx="3">
                  <c:v>7.0000000000000034E-2</c:v>
                </c:pt>
                <c:pt idx="4">
                  <c:v>7.0000000000000034E-2</c:v>
                </c:pt>
                <c:pt idx="5">
                  <c:v>8.0000000000000224E-2</c:v>
                </c:pt>
                <c:pt idx="6">
                  <c:v>7.0000000000000034E-2</c:v>
                </c:pt>
                <c:pt idx="7">
                  <c:v>6.0000000000000414E-2</c:v>
                </c:pt>
                <c:pt idx="8">
                  <c:v>6.0000000000000414E-2</c:v>
                </c:pt>
                <c:pt idx="9">
                  <c:v>7.0000000000000034E-2</c:v>
                </c:pt>
                <c:pt idx="10">
                  <c:v>7.0000000000000034E-2</c:v>
                </c:pt>
                <c:pt idx="11">
                  <c:v>7.0000000000000034E-2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Nanchang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4.0000000000000112E-2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Nanning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3.0000000000000211E-2</c:v>
                </c:pt>
                <c:pt idx="2">
                  <c:v>3.0000000000000211E-2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3.0000000000000211E-2</c:v>
                </c:pt>
                <c:pt idx="8">
                  <c:v>4.0000000000000112E-2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Shijiazhuang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4.0000000000000112E-2</c:v>
                </c:pt>
                <c:pt idx="3">
                  <c:v>5.0000000000000114E-2</c:v>
                </c:pt>
                <c:pt idx="4">
                  <c:v>5.0000000000000114E-2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5.0000000000000114E-2</c:v>
                </c:pt>
                <c:pt idx="8">
                  <c:v>6.0000000000000414E-2</c:v>
                </c:pt>
                <c:pt idx="9">
                  <c:v>6.0000000000000414E-2</c:v>
                </c:pt>
                <c:pt idx="10">
                  <c:v>6.0000000000000414E-2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Taiyuan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4.0000000000000112E-2</c:v>
                </c:pt>
                <c:pt idx="2">
                  <c:v>4.0000000000000112E-2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Tangshan</c:v>
                </c:pt>
              </c:strCache>
            </c:strRef>
          </c:tx>
          <c:spPr>
            <a:ln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3.0000000000000211E-2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6.0000000000000414E-2</c:v>
                </c:pt>
                <c:pt idx="4">
                  <c:v>4.0000000000000112E-2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3.0000000000000211E-2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5.0000000000000114E-2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709952"/>
        <c:axId val="32664960"/>
      </c:lineChart>
      <c:catAx>
        <c:axId val="5970995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="0"/>
            </a:pPr>
            <a:endParaRPr lang="en-US"/>
          </a:p>
        </c:txPr>
        <c:crossAx val="32664960"/>
        <c:crosses val="autoZero"/>
        <c:auto val="1"/>
        <c:lblAlgn val="ctr"/>
        <c:lblOffset val="100"/>
        <c:noMultiLvlLbl val="0"/>
      </c:catAx>
      <c:valAx>
        <c:axId val="32664960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5970995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1763901710373676"/>
          <c:y val="5.3625902132471967E-2"/>
          <c:w val="0.18236098289630986"/>
          <c:h val="0.89274866210404646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93497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6" descr="labelTimeFrame1"/>
          <p:cNvSpPr txBox="1">
            <a:spLocks noChangeArrowheads="1"/>
          </p:cNvSpPr>
          <p:nvPr/>
        </p:nvSpPr>
        <p:spPr bwMode="auto">
          <a:xfrm>
            <a:off x="2286000" y="972281"/>
            <a:ext cx="5376862" cy="2762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Focused Brand DPP-IV #Category Share (#</a:t>
            </a:r>
            <a:r>
              <a:rPr lang="en-US" dirty="0" err="1" smtClean="0"/>
              <a:t>TimeFrame</a:t>
            </a:r>
            <a:r>
              <a:rPr lang="en-US" dirty="0" smtClean="0"/>
              <a:t>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)</a:t>
            </a:r>
            <a:endParaRPr lang="zh-CN" dirty="0"/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98475" y="58738"/>
            <a:ext cx="7837488" cy="6746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itchFamily="2" charset="-122"/>
              </a:rPr>
              <a:t>Top </a:t>
            </a:r>
            <a:r>
              <a:rPr lang="en-US" altLang="zh-CN" dirty="0" smtClean="0">
                <a:ea typeface="宋体" pitchFamily="2" charset="-122"/>
              </a:rPr>
              <a:t>DPP-IV </a:t>
            </a:r>
            <a:r>
              <a:rPr lang="en-US" altLang="zh-CN" smtClean="0">
                <a:ea typeface="宋体" pitchFamily="2" charset="-122"/>
              </a:rPr>
              <a:t>Tier </a:t>
            </a:r>
            <a:r>
              <a:rPr lang="en-US" altLang="zh-CN" dirty="0" smtClean="0">
                <a:ea typeface="宋体" pitchFamily="2" charset="-122"/>
              </a:rPr>
              <a:t>3</a:t>
            </a:r>
            <a:r>
              <a:rPr lang="en-US" altLang="zh-CN" smtClean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Hospital Performance </a:t>
            </a:r>
            <a:r>
              <a:rPr lang="en-US" altLang="zh-CN" smtClean="0">
                <a:ea typeface="宋体" pitchFamily="2" charset="-122"/>
              </a:rPr>
              <a:t>by Brand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6" name="Rectangle 26" descr="Frame1"/>
          <p:cNvSpPr>
            <a:spLocks noChangeArrowheads="1"/>
          </p:cNvSpPr>
          <p:nvPr/>
        </p:nvSpPr>
        <p:spPr bwMode="auto">
          <a:xfrm>
            <a:off x="38100" y="1239774"/>
            <a:ext cx="8991600" cy="2714708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7" name="Rectangle 26" descr="Frame2"/>
          <p:cNvSpPr>
            <a:spLocks noChangeArrowheads="1"/>
          </p:cNvSpPr>
          <p:nvPr/>
        </p:nvSpPr>
        <p:spPr bwMode="auto">
          <a:xfrm>
            <a:off x="38100" y="4263242"/>
            <a:ext cx="8991600" cy="1951757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0" name="TextBox 6" descr="labelTimeFrame2"/>
          <p:cNvSpPr txBox="1">
            <a:spLocks noChangeArrowheads="1"/>
          </p:cNvSpPr>
          <p:nvPr/>
        </p:nvSpPr>
        <p:spPr bwMode="auto">
          <a:xfrm>
            <a:off x="2286000" y="4035983"/>
            <a:ext cx="5376672" cy="2249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err="1" smtClean="0"/>
              <a:t>Onglyza</a:t>
            </a:r>
            <a:r>
              <a:rPr lang="en-US" altLang="zh-CN" dirty="0" smtClean="0"/>
              <a:t> DPP-IV Market </a:t>
            </a:r>
            <a:r>
              <a:rPr lang="en-US" altLang="zh-CN" dirty="0"/>
              <a:t>Share </a:t>
            </a:r>
            <a:r>
              <a:rPr lang="en-US" altLang="zh-CN" dirty="0" smtClean="0"/>
              <a:t>(MQT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15" name="Text Box 8" descr="footnote"/>
          <p:cNvSpPr txBox="1">
            <a:spLocks noChangeArrowheads="1"/>
          </p:cNvSpPr>
          <p:nvPr/>
        </p:nvSpPr>
        <p:spPr bwMode="auto">
          <a:xfrm>
            <a:off x="4821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CPA/Sea Rainbow/PHA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6" name="Text Box 8" descr="lableintroduction"/>
          <p:cNvSpPr txBox="1">
            <a:spLocks noChangeArrowheads="1"/>
          </p:cNvSpPr>
          <p:nvPr/>
        </p:nvSpPr>
        <p:spPr bwMode="auto">
          <a:xfrm>
            <a:off x="4821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7" name="Text Box 8" descr="lableSTLY"/>
          <p:cNvSpPr txBox="1">
            <a:spLocks noChangeArrowheads="1"/>
          </p:cNvSpPr>
          <p:nvPr/>
        </p:nvSpPr>
        <p:spPr bwMode="auto">
          <a:xfrm>
            <a:off x="482105" y="624408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3110171" y="6461630"/>
            <a:ext cx="5024179" cy="17729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number in bracket with the hospital name is the total DPP-IV Market for the respective time period.</a:t>
            </a:r>
            <a:endParaRPr lang="en-US" altLang="zh-CN" sz="900" dirty="0">
              <a:solidFill>
                <a:srgbClr val="33333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030" name="Object 6" descr="sheet1"/>
          <p:cNvGraphicFramePr>
            <a:graphicFrameLocks noChangeAspect="1"/>
          </p:cNvGraphicFramePr>
          <p:nvPr/>
        </p:nvGraphicFramePr>
        <p:xfrm>
          <a:off x="92327" y="3308737"/>
          <a:ext cx="87915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Worksheet" r:id="rId4" imgW="8791651" imgH="609600" progId="Excel.Sheet.12">
                  <p:embed/>
                </p:oleObj>
              </mc:Choice>
              <mc:Fallback>
                <p:oleObj name="Worksheet" r:id="rId4" imgW="8791651" imgH="609600" progId="Excel.Sheet.12">
                  <p:embed/>
                  <p:pic>
                    <p:nvPicPr>
                      <p:cNvPr id="0" name="Picture 15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27" y="3308737"/>
                        <a:ext cx="87915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Chart 20" descr="chart1,No Primary Title,No Secondry Title"/>
          <p:cNvGraphicFramePr/>
          <p:nvPr/>
        </p:nvGraphicFramePr>
        <p:xfrm>
          <a:off x="-1" y="1271957"/>
          <a:ext cx="9020175" cy="2200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9" name="Chart 18" descr="chart2,No Primary Title,No Secondry Title"/>
          <p:cNvGraphicFramePr/>
          <p:nvPr/>
        </p:nvGraphicFramePr>
        <p:xfrm>
          <a:off x="0" y="4191989"/>
          <a:ext cx="8977745" cy="2144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72932</TotalTime>
  <Words>76</Words>
  <Application>Microsoft Office PowerPoint</Application>
  <PresentationFormat>Letter Paper (8.5x11 in)</PresentationFormat>
  <Paragraphs>8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Top DPP-IV Tier 3 Hospital Performance by Brand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2039</cp:revision>
  <cp:lastPrinted>2003-08-22T16:32:12Z</cp:lastPrinted>
  <dcterms:created xsi:type="dcterms:W3CDTF">2001-06-20T12:40:14Z</dcterms:created>
  <dcterms:modified xsi:type="dcterms:W3CDTF">2017-01-18T07:58:44Z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