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"/>
  </p:notesMasterIdLst>
  <p:sldIdLst>
    <p:sldId id="916" r:id="rId2"/>
  </p:sldIdLst>
  <p:sldSz cx="9144000" cy="6858000" type="letter"/>
  <p:notesSz cx="6797675" cy="99266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FF"/>
    <a:srgbClr val="FF9900"/>
    <a:srgbClr val="B2B2B2"/>
    <a:srgbClr val="3366FF"/>
    <a:srgbClr val="009999"/>
    <a:srgbClr val="99CCFF"/>
    <a:srgbClr val="CC6600"/>
    <a:srgbClr val="CCCCFF"/>
    <a:srgbClr val="90CC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9890" autoAdjust="0"/>
    <p:restoredTop sz="99094" autoAdjust="0"/>
  </p:normalViewPr>
  <p:slideViewPr>
    <p:cSldViewPr snapToGrid="0">
      <p:cViewPr>
        <p:scale>
          <a:sx n="100" d="100"/>
          <a:sy n="100" d="100"/>
        </p:scale>
        <p:origin x="-756" y="-72"/>
      </p:cViewPr>
      <p:guideLst>
        <p:guide orient="horz" pos="3833"/>
        <p:guide orient="horz" pos="3519"/>
        <p:guide orient="horz" pos="1089"/>
        <p:guide pos="340"/>
        <p:guide pos="5518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86"/>
    </p:cViewPr>
  </p:sorterViewPr>
  <p:notesViewPr>
    <p:cSldViewPr snapToGrid="0">
      <p:cViewPr varScale="1">
        <p:scale>
          <a:sx n="54" d="100"/>
          <a:sy n="54" d="100"/>
        </p:scale>
        <p:origin x="-1764" y="-96"/>
      </p:cViewPr>
      <p:guideLst>
        <p:guide orient="horz" pos="3127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358769042758544"/>
          <c:y val="0.14568951608321687"/>
          <c:w val="0.87114766209781191"/>
          <c:h val="0.65970890002388882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Glucophage</c:v>
                </c:pt>
              </c:strCache>
            </c:strRef>
          </c:tx>
          <c:invertIfNegative val="0"/>
          <c:dLbls>
            <c:numFmt formatCode="0.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Sheet1!$B$2:$H$2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Amaryl</c:v>
                </c:pt>
              </c:strCache>
            </c:strRef>
          </c:tx>
          <c:invertIfNegative val="0"/>
          <c:dLbls>
            <c:numFmt formatCode="0.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Sheet1!$B$3:$H$3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Byetta</c:v>
                </c:pt>
              </c:strCache>
            </c:strRef>
          </c:tx>
          <c:invertIfNegative val="0"/>
          <c:dLbls>
            <c:numFmt formatCode="0.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Sheet1!$B$4:$H$4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Diamicron</c:v>
                </c:pt>
              </c:strCache>
            </c:strRef>
          </c:tx>
          <c:invertIfNegative val="0"/>
          <c:dLbls>
            <c:numFmt formatCode="0.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Sheet1!$B$5:$H$5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Glucobay</c:v>
                </c:pt>
              </c:strCache>
            </c:strRef>
          </c:tx>
          <c:invertIfNegative val="0"/>
          <c:dLbls>
            <c:numFmt formatCode="0.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Sheet1!$B$6:$H$6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5"/>
          <c:order val="5"/>
          <c:tx>
            <c:strRef>
              <c:f>Sheet1!$A$7</c:f>
              <c:strCache>
                <c:ptCount val="1"/>
                <c:pt idx="0">
                  <c:v>Januvia</c:v>
                </c:pt>
              </c:strCache>
            </c:strRef>
          </c:tx>
          <c:invertIfNegative val="0"/>
          <c:dLbls>
            <c:numFmt formatCode="0.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Sheet1!$B$7:$H$7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6"/>
          <c:order val="6"/>
          <c:tx>
            <c:strRef>
              <c:f>Sheet1!$A$8</c:f>
              <c:strCache>
                <c:ptCount val="1"/>
                <c:pt idx="0">
                  <c:v>Novonorm</c:v>
                </c:pt>
              </c:strCache>
            </c:strRef>
          </c:tx>
          <c:invertIfNegative val="0"/>
          <c:dLbls>
            <c:numFmt formatCode="0.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Sheet1!$B$8:$H$8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7"/>
          <c:order val="7"/>
          <c:tx>
            <c:strRef>
              <c:f>Sheet1!$A$9</c:f>
              <c:strCache>
                <c:ptCount val="1"/>
                <c:pt idx="0">
                  <c:v>Starlix</c:v>
                </c:pt>
              </c:strCache>
            </c:strRef>
          </c:tx>
          <c:invertIfNegative val="0"/>
          <c:dLbls>
            <c:numFmt formatCode="0.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Sheet1!$B$9:$H$9</c:f>
              <c:numCache>
                <c:formatCode>General</c:formatCode>
                <c:ptCount val="7"/>
                <c:pt idx="0">
                  <c:v>0.2</c:v>
                </c:pt>
                <c:pt idx="1">
                  <c:v>0.2</c:v>
                </c:pt>
                <c:pt idx="2">
                  <c:v>0.2</c:v>
                </c:pt>
                <c:pt idx="3">
                  <c:v>0.2</c:v>
                </c:pt>
                <c:pt idx="4">
                  <c:v>0.2</c:v>
                </c:pt>
                <c:pt idx="5">
                  <c:v>0.2</c:v>
                </c:pt>
                <c:pt idx="6">
                  <c:v>0.2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124043264"/>
        <c:axId val="32663232"/>
      </c:barChart>
      <c:catAx>
        <c:axId val="124043264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noFill/>
        </c:spPr>
        <c:txPr>
          <a:bodyPr/>
          <a:lstStyle/>
          <a:p>
            <a:pPr>
              <a:defRPr sz="800" b="0"/>
            </a:pPr>
            <a:endParaRPr lang="en-US"/>
          </a:p>
        </c:txPr>
        <c:crossAx val="32663232"/>
        <c:crosses val="autoZero"/>
        <c:auto val="1"/>
        <c:lblAlgn val="ctr"/>
        <c:lblOffset val="100"/>
        <c:noMultiLvlLbl val="0"/>
      </c:catAx>
      <c:valAx>
        <c:axId val="32663232"/>
        <c:scaling>
          <c:orientation val="minMax"/>
        </c:scaling>
        <c:delete val="0"/>
        <c:axPos val="l"/>
        <c:numFmt formatCode="0%" sourceLinked="0"/>
        <c:majorTickMark val="out"/>
        <c:minorTickMark val="none"/>
        <c:tickLblPos val="nextTo"/>
        <c:txPr>
          <a:bodyPr/>
          <a:lstStyle/>
          <a:p>
            <a:pPr>
              <a:defRPr sz="800" b="0"/>
            </a:pPr>
            <a:endParaRPr lang="en-US"/>
          </a:p>
        </c:txPr>
        <c:crossAx val="124043264"/>
        <c:crosses val="autoZero"/>
        <c:crossBetween val="between"/>
      </c:valAx>
    </c:plotArea>
    <c:legend>
      <c:legendPos val="t"/>
      <c:layout/>
      <c:overlay val="0"/>
      <c:txPr>
        <a:bodyPr/>
        <a:lstStyle/>
        <a:p>
          <a:pPr>
            <a:defRPr sz="8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000" b="1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4077228526949914E-2"/>
          <c:y val="0.15912130560982971"/>
          <c:w val="0.74007400221106201"/>
          <c:h val="0.56688848396721059"/>
        </c:manualLayout>
      </c:layout>
      <c:lineChart>
        <c:grouping val="standar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Changchun</c:v>
                </c:pt>
              </c:strCache>
            </c:strRef>
          </c:tx>
          <c:spPr>
            <a:ln>
              <a:solidFill>
                <a:srgbClr val="FF99CC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Nov'10</c:v>
                </c:pt>
                <c:pt idx="1">
                  <c:v>MQT Dec'10</c:v>
                </c:pt>
                <c:pt idx="2">
                  <c:v>MQT Jan'11</c:v>
                </c:pt>
                <c:pt idx="3">
                  <c:v>MQT Feb'11</c:v>
                </c:pt>
                <c:pt idx="4">
                  <c:v>MQT Mar'11</c:v>
                </c:pt>
                <c:pt idx="5">
                  <c:v>MQT Apr'11</c:v>
                </c:pt>
                <c:pt idx="6">
                  <c:v>MQT May'11</c:v>
                </c:pt>
                <c:pt idx="7">
                  <c:v>MQT Jun'11</c:v>
                </c:pt>
                <c:pt idx="8">
                  <c:v>MQT Jul'11</c:v>
                </c:pt>
                <c:pt idx="9">
                  <c:v>MQT Aug'11</c:v>
                </c:pt>
                <c:pt idx="10">
                  <c:v>MQT Sep'11</c:v>
                </c:pt>
                <c:pt idx="11">
                  <c:v>MQT Oct'11</c:v>
                </c:pt>
              </c:strCache>
            </c:strRef>
          </c:cat>
          <c:val>
            <c:numRef>
              <c:f>Sheet1!$B$2:$M$2</c:f>
              <c:numCache>
                <c:formatCode>General</c:formatCode>
                <c:ptCount val="12"/>
                <c:pt idx="0">
                  <c:v>6.0000000000000414E-2</c:v>
                </c:pt>
                <c:pt idx="1">
                  <c:v>7.0000000000000034E-2</c:v>
                </c:pt>
                <c:pt idx="2">
                  <c:v>9.0000000000000066E-2</c:v>
                </c:pt>
                <c:pt idx="3">
                  <c:v>9.0000000000000066E-2</c:v>
                </c:pt>
                <c:pt idx="4">
                  <c:v>8.0000000000000224E-2</c:v>
                </c:pt>
                <c:pt idx="5">
                  <c:v>6.0000000000000414E-2</c:v>
                </c:pt>
                <c:pt idx="6">
                  <c:v>5.0000000000000114E-2</c:v>
                </c:pt>
                <c:pt idx="7">
                  <c:v>7.0000000000000034E-2</c:v>
                </c:pt>
                <c:pt idx="8">
                  <c:v>8.0000000000000224E-2</c:v>
                </c:pt>
                <c:pt idx="9">
                  <c:v>8.0000000000000224E-2</c:v>
                </c:pt>
                <c:pt idx="10">
                  <c:v>8.0000000000000224E-2</c:v>
                </c:pt>
                <c:pt idx="11">
                  <c:v>6.0000000000000414E-2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Changsha</c:v>
                </c:pt>
              </c:strCache>
            </c:strRef>
          </c:tx>
          <c:spPr>
            <a:ln>
              <a:solidFill>
                <a:srgbClr val="00CCFF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Nov'10</c:v>
                </c:pt>
                <c:pt idx="1">
                  <c:v>MQT Dec'10</c:v>
                </c:pt>
                <c:pt idx="2">
                  <c:v>MQT Jan'11</c:v>
                </c:pt>
                <c:pt idx="3">
                  <c:v>MQT Feb'11</c:v>
                </c:pt>
                <c:pt idx="4">
                  <c:v>MQT Mar'11</c:v>
                </c:pt>
                <c:pt idx="5">
                  <c:v>MQT Apr'11</c:v>
                </c:pt>
                <c:pt idx="6">
                  <c:v>MQT May'11</c:v>
                </c:pt>
                <c:pt idx="7">
                  <c:v>MQT Jun'11</c:v>
                </c:pt>
                <c:pt idx="8">
                  <c:v>MQT Jul'11</c:v>
                </c:pt>
                <c:pt idx="9">
                  <c:v>MQT Aug'11</c:v>
                </c:pt>
                <c:pt idx="10">
                  <c:v>MQT Sep'11</c:v>
                </c:pt>
                <c:pt idx="11">
                  <c:v>MQT Oct'11</c:v>
                </c:pt>
              </c:strCache>
            </c:strRef>
          </c:cat>
          <c:val>
            <c:numRef>
              <c:f>Sheet1!$B$3:$M$3</c:f>
              <c:numCache>
                <c:formatCode>General</c:formatCode>
                <c:ptCount val="12"/>
                <c:pt idx="0">
                  <c:v>4.0000000000000112E-2</c:v>
                </c:pt>
                <c:pt idx="1">
                  <c:v>5.0000000000000114E-2</c:v>
                </c:pt>
                <c:pt idx="2">
                  <c:v>6.0000000000000414E-2</c:v>
                </c:pt>
                <c:pt idx="3">
                  <c:v>6.0000000000000414E-2</c:v>
                </c:pt>
                <c:pt idx="4">
                  <c:v>6.0000000000000414E-2</c:v>
                </c:pt>
                <c:pt idx="5">
                  <c:v>4.0000000000000112E-2</c:v>
                </c:pt>
                <c:pt idx="6">
                  <c:v>3.0000000000000211E-2</c:v>
                </c:pt>
                <c:pt idx="7">
                  <c:v>1.0000000000000071E-2</c:v>
                </c:pt>
                <c:pt idx="8">
                  <c:v>1.0000000000000071E-2</c:v>
                </c:pt>
                <c:pt idx="9">
                  <c:v>1.0000000000000071E-2</c:v>
                </c:pt>
                <c:pt idx="10">
                  <c:v>1.0000000000000071E-2</c:v>
                </c:pt>
                <c:pt idx="11">
                  <c:v>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Chengdu</c:v>
                </c:pt>
              </c:strCache>
            </c:strRef>
          </c:tx>
          <c:spPr>
            <a:ln>
              <a:solidFill>
                <a:srgbClr val="00CCFF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Nov'10</c:v>
                </c:pt>
                <c:pt idx="1">
                  <c:v>MQT Dec'10</c:v>
                </c:pt>
                <c:pt idx="2">
                  <c:v>MQT Jan'11</c:v>
                </c:pt>
                <c:pt idx="3">
                  <c:v>MQT Feb'11</c:v>
                </c:pt>
                <c:pt idx="4">
                  <c:v>MQT Mar'11</c:v>
                </c:pt>
                <c:pt idx="5">
                  <c:v>MQT Apr'11</c:v>
                </c:pt>
                <c:pt idx="6">
                  <c:v>MQT May'11</c:v>
                </c:pt>
                <c:pt idx="7">
                  <c:v>MQT Jun'11</c:v>
                </c:pt>
                <c:pt idx="8">
                  <c:v>MQT Jul'11</c:v>
                </c:pt>
                <c:pt idx="9">
                  <c:v>MQT Aug'11</c:v>
                </c:pt>
                <c:pt idx="10">
                  <c:v>MQT Sep'11</c:v>
                </c:pt>
                <c:pt idx="11">
                  <c:v>MQT Oct'11</c:v>
                </c:pt>
              </c:strCache>
            </c:strRef>
          </c:cat>
          <c:val>
            <c:numRef>
              <c:f>Sheet1!$B$4:$M$4</c:f>
              <c:numCache>
                <c:formatCode>General</c:formatCode>
                <c:ptCount val="12"/>
                <c:pt idx="0">
                  <c:v>8.0000000000000224E-2</c:v>
                </c:pt>
                <c:pt idx="1">
                  <c:v>8.0000000000000224E-2</c:v>
                </c:pt>
                <c:pt idx="2">
                  <c:v>8.0000000000000224E-2</c:v>
                </c:pt>
                <c:pt idx="3">
                  <c:v>9.0000000000000066E-2</c:v>
                </c:pt>
                <c:pt idx="4">
                  <c:v>9.0000000000000066E-2</c:v>
                </c:pt>
                <c:pt idx="5">
                  <c:v>9.0000000000000066E-2</c:v>
                </c:pt>
                <c:pt idx="6">
                  <c:v>8.0000000000000224E-2</c:v>
                </c:pt>
                <c:pt idx="7">
                  <c:v>9.0000000000000066E-2</c:v>
                </c:pt>
                <c:pt idx="8">
                  <c:v>9.0000000000000066E-2</c:v>
                </c:pt>
                <c:pt idx="9">
                  <c:v>8.0000000000000224E-2</c:v>
                </c:pt>
                <c:pt idx="10">
                  <c:v>7.0000000000000034E-2</c:v>
                </c:pt>
                <c:pt idx="11">
                  <c:v>8.0000000000000224E-2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Guangzhou</c:v>
                </c:pt>
              </c:strCache>
            </c:strRef>
          </c:tx>
          <c:spPr>
            <a:ln>
              <a:solidFill>
                <a:srgbClr val="C0C0C0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Nov'10</c:v>
                </c:pt>
                <c:pt idx="1">
                  <c:v>MQT Dec'10</c:v>
                </c:pt>
                <c:pt idx="2">
                  <c:v>MQT Jan'11</c:v>
                </c:pt>
                <c:pt idx="3">
                  <c:v>MQT Feb'11</c:v>
                </c:pt>
                <c:pt idx="4">
                  <c:v>MQT Mar'11</c:v>
                </c:pt>
                <c:pt idx="5">
                  <c:v>MQT Apr'11</c:v>
                </c:pt>
                <c:pt idx="6">
                  <c:v>MQT May'11</c:v>
                </c:pt>
                <c:pt idx="7">
                  <c:v>MQT Jun'11</c:v>
                </c:pt>
                <c:pt idx="8">
                  <c:v>MQT Jul'11</c:v>
                </c:pt>
                <c:pt idx="9">
                  <c:v>MQT Aug'11</c:v>
                </c:pt>
                <c:pt idx="10">
                  <c:v>MQT Sep'11</c:v>
                </c:pt>
                <c:pt idx="11">
                  <c:v>MQT Oct'11</c:v>
                </c:pt>
              </c:strCache>
            </c:strRef>
          </c:cat>
          <c:val>
            <c:numRef>
              <c:f>Sheet1!$B$5:$M$5</c:f>
              <c:numCache>
                <c:formatCode>General</c:formatCode>
                <c:ptCount val="12"/>
                <c:pt idx="0">
                  <c:v>9.0000000000000066E-2</c:v>
                </c:pt>
                <c:pt idx="1">
                  <c:v>8.0000000000000224E-2</c:v>
                </c:pt>
                <c:pt idx="2">
                  <c:v>9.0000000000000066E-2</c:v>
                </c:pt>
                <c:pt idx="3">
                  <c:v>9.0000000000000066E-2</c:v>
                </c:pt>
                <c:pt idx="4">
                  <c:v>9.0000000000000066E-2</c:v>
                </c:pt>
                <c:pt idx="5">
                  <c:v>9.0000000000000066E-2</c:v>
                </c:pt>
                <c:pt idx="6">
                  <c:v>9.0000000000000066E-2</c:v>
                </c:pt>
                <c:pt idx="7">
                  <c:v>9.0000000000000066E-2</c:v>
                </c:pt>
                <c:pt idx="8">
                  <c:v>9.0000000000000066E-2</c:v>
                </c:pt>
                <c:pt idx="9">
                  <c:v>8.0000000000000224E-2</c:v>
                </c:pt>
                <c:pt idx="10">
                  <c:v>8.0000000000000224E-2</c:v>
                </c:pt>
                <c:pt idx="11">
                  <c:v>8.0000000000000224E-2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Harbin</c:v>
                </c:pt>
              </c:strCache>
            </c:strRef>
          </c:tx>
          <c:spPr>
            <a:ln>
              <a:solidFill>
                <a:srgbClr val="00CCFF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Nov'10</c:v>
                </c:pt>
                <c:pt idx="1">
                  <c:v>MQT Dec'10</c:v>
                </c:pt>
                <c:pt idx="2">
                  <c:v>MQT Jan'11</c:v>
                </c:pt>
                <c:pt idx="3">
                  <c:v>MQT Feb'11</c:v>
                </c:pt>
                <c:pt idx="4">
                  <c:v>MQT Mar'11</c:v>
                </c:pt>
                <c:pt idx="5">
                  <c:v>MQT Apr'11</c:v>
                </c:pt>
                <c:pt idx="6">
                  <c:v>MQT May'11</c:v>
                </c:pt>
                <c:pt idx="7">
                  <c:v>MQT Jun'11</c:v>
                </c:pt>
                <c:pt idx="8">
                  <c:v>MQT Jul'11</c:v>
                </c:pt>
                <c:pt idx="9">
                  <c:v>MQT Aug'11</c:v>
                </c:pt>
                <c:pt idx="10">
                  <c:v>MQT Sep'11</c:v>
                </c:pt>
                <c:pt idx="11">
                  <c:v>MQT Oct'11</c:v>
                </c:pt>
              </c:strCache>
            </c:strRef>
          </c:cat>
          <c:val>
            <c:numRef>
              <c:f>Sheet1!$B$6:$M$6</c:f>
              <c:numCache>
                <c:formatCode>General</c:formatCode>
                <c:ptCount val="12"/>
                <c:pt idx="0">
                  <c:v>4.0000000000000112E-2</c:v>
                </c:pt>
                <c:pt idx="1">
                  <c:v>5.0000000000000114E-2</c:v>
                </c:pt>
                <c:pt idx="2">
                  <c:v>5.0000000000000114E-2</c:v>
                </c:pt>
                <c:pt idx="3">
                  <c:v>4.0000000000000112E-2</c:v>
                </c:pt>
                <c:pt idx="4">
                  <c:v>3.0000000000000211E-2</c:v>
                </c:pt>
                <c:pt idx="5">
                  <c:v>4.0000000000000112E-2</c:v>
                </c:pt>
                <c:pt idx="6">
                  <c:v>4.0000000000000112E-2</c:v>
                </c:pt>
                <c:pt idx="7">
                  <c:v>4.0000000000000112E-2</c:v>
                </c:pt>
                <c:pt idx="8">
                  <c:v>4.0000000000000112E-2</c:v>
                </c:pt>
                <c:pt idx="9">
                  <c:v>5.0000000000000114E-2</c:v>
                </c:pt>
                <c:pt idx="10">
                  <c:v>5.0000000000000114E-2</c:v>
                </c:pt>
                <c:pt idx="11">
                  <c:v>5.0000000000000114E-2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Sheet1!$A$7</c:f>
              <c:strCache>
                <c:ptCount val="1"/>
                <c:pt idx="0">
                  <c:v>Kunming</c:v>
                </c:pt>
              </c:strCache>
            </c:strRef>
          </c:tx>
          <c:spPr>
            <a:ln>
              <a:solidFill>
                <a:srgbClr val="C0C0C0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Nov'10</c:v>
                </c:pt>
                <c:pt idx="1">
                  <c:v>MQT Dec'10</c:v>
                </c:pt>
                <c:pt idx="2">
                  <c:v>MQT Jan'11</c:v>
                </c:pt>
                <c:pt idx="3">
                  <c:v>MQT Feb'11</c:v>
                </c:pt>
                <c:pt idx="4">
                  <c:v>MQT Mar'11</c:v>
                </c:pt>
                <c:pt idx="5">
                  <c:v>MQT Apr'11</c:v>
                </c:pt>
                <c:pt idx="6">
                  <c:v>MQT May'11</c:v>
                </c:pt>
                <c:pt idx="7">
                  <c:v>MQT Jun'11</c:v>
                </c:pt>
                <c:pt idx="8">
                  <c:v>MQT Jul'11</c:v>
                </c:pt>
                <c:pt idx="9">
                  <c:v>MQT Aug'11</c:v>
                </c:pt>
                <c:pt idx="10">
                  <c:v>MQT Sep'11</c:v>
                </c:pt>
                <c:pt idx="11">
                  <c:v>MQT Oct'11</c:v>
                </c:pt>
              </c:strCache>
            </c:strRef>
          </c:cat>
          <c:val>
            <c:numRef>
              <c:f>Sheet1!$B$7:$M$7</c:f>
              <c:numCache>
                <c:formatCode>General</c:formatCode>
                <c:ptCount val="12"/>
                <c:pt idx="0">
                  <c:v>7.0000000000000034E-2</c:v>
                </c:pt>
                <c:pt idx="1">
                  <c:v>7.0000000000000034E-2</c:v>
                </c:pt>
                <c:pt idx="2">
                  <c:v>6.0000000000000414E-2</c:v>
                </c:pt>
                <c:pt idx="3">
                  <c:v>7.0000000000000034E-2</c:v>
                </c:pt>
                <c:pt idx="4">
                  <c:v>7.0000000000000034E-2</c:v>
                </c:pt>
                <c:pt idx="5">
                  <c:v>8.0000000000000224E-2</c:v>
                </c:pt>
                <c:pt idx="6">
                  <c:v>7.0000000000000034E-2</c:v>
                </c:pt>
                <c:pt idx="7">
                  <c:v>6.0000000000000414E-2</c:v>
                </c:pt>
                <c:pt idx="8">
                  <c:v>6.0000000000000414E-2</c:v>
                </c:pt>
                <c:pt idx="9">
                  <c:v>7.0000000000000034E-2</c:v>
                </c:pt>
                <c:pt idx="10">
                  <c:v>7.0000000000000034E-2</c:v>
                </c:pt>
                <c:pt idx="11">
                  <c:v>7.0000000000000034E-2</c:v>
                </c:pt>
              </c:numCache>
            </c:numRef>
          </c:val>
          <c:smooth val="0"/>
        </c:ser>
        <c:ser>
          <c:idx val="6"/>
          <c:order val="6"/>
          <c:tx>
            <c:strRef>
              <c:f>Sheet1!$A$8</c:f>
              <c:strCache>
                <c:ptCount val="1"/>
                <c:pt idx="0">
                  <c:v>Nanchang</c:v>
                </c:pt>
              </c:strCache>
            </c:strRef>
          </c:tx>
          <c:spPr>
            <a:ln>
              <a:solidFill>
                <a:srgbClr val="FF99CC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Nov'10</c:v>
                </c:pt>
                <c:pt idx="1">
                  <c:v>MQT Dec'10</c:v>
                </c:pt>
                <c:pt idx="2">
                  <c:v>MQT Jan'11</c:v>
                </c:pt>
                <c:pt idx="3">
                  <c:v>MQT Feb'11</c:v>
                </c:pt>
                <c:pt idx="4">
                  <c:v>MQT Mar'11</c:v>
                </c:pt>
                <c:pt idx="5">
                  <c:v>MQT Apr'11</c:v>
                </c:pt>
                <c:pt idx="6">
                  <c:v>MQT May'11</c:v>
                </c:pt>
                <c:pt idx="7">
                  <c:v>MQT Jun'11</c:v>
                </c:pt>
                <c:pt idx="8">
                  <c:v>MQT Jul'11</c:v>
                </c:pt>
                <c:pt idx="9">
                  <c:v>MQT Aug'11</c:v>
                </c:pt>
                <c:pt idx="10">
                  <c:v>MQT Sep'11</c:v>
                </c:pt>
                <c:pt idx="11">
                  <c:v>MQT Oct'11</c:v>
                </c:pt>
              </c:strCache>
            </c:strRef>
          </c:cat>
          <c:val>
            <c:numRef>
              <c:f>Sheet1!$B$8:$M$8</c:f>
              <c:numCache>
                <c:formatCode>General</c:formatCode>
                <c:ptCount val="12"/>
                <c:pt idx="0">
                  <c:v>5.0000000000000114E-2</c:v>
                </c:pt>
                <c:pt idx="1">
                  <c:v>5.0000000000000114E-2</c:v>
                </c:pt>
                <c:pt idx="2">
                  <c:v>5.0000000000000114E-2</c:v>
                </c:pt>
                <c:pt idx="3">
                  <c:v>4.0000000000000112E-2</c:v>
                </c:pt>
                <c:pt idx="4">
                  <c:v>4.0000000000000112E-2</c:v>
                </c:pt>
                <c:pt idx="5">
                  <c:v>4.0000000000000112E-2</c:v>
                </c:pt>
                <c:pt idx="6">
                  <c:v>4.0000000000000112E-2</c:v>
                </c:pt>
                <c:pt idx="7">
                  <c:v>4.0000000000000112E-2</c:v>
                </c:pt>
                <c:pt idx="8">
                  <c:v>5.0000000000000114E-2</c:v>
                </c:pt>
                <c:pt idx="9">
                  <c:v>5.0000000000000114E-2</c:v>
                </c:pt>
                <c:pt idx="10">
                  <c:v>4.0000000000000112E-2</c:v>
                </c:pt>
                <c:pt idx="11">
                  <c:v>4.0000000000000112E-2</c:v>
                </c:pt>
              </c:numCache>
            </c:numRef>
          </c:val>
          <c:smooth val="0"/>
        </c:ser>
        <c:ser>
          <c:idx val="7"/>
          <c:order val="7"/>
          <c:tx>
            <c:strRef>
              <c:f>Sheet1!$A$9</c:f>
              <c:strCache>
                <c:ptCount val="1"/>
                <c:pt idx="0">
                  <c:v>Nanning</c:v>
                </c:pt>
              </c:strCache>
            </c:strRef>
          </c:tx>
          <c:spPr>
            <a:ln>
              <a:solidFill>
                <a:srgbClr val="C0C0C0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Nov'10</c:v>
                </c:pt>
                <c:pt idx="1">
                  <c:v>MQT Dec'10</c:v>
                </c:pt>
                <c:pt idx="2">
                  <c:v>MQT Jan'11</c:v>
                </c:pt>
                <c:pt idx="3">
                  <c:v>MQT Feb'11</c:v>
                </c:pt>
                <c:pt idx="4">
                  <c:v>MQT Mar'11</c:v>
                </c:pt>
                <c:pt idx="5">
                  <c:v>MQT Apr'11</c:v>
                </c:pt>
                <c:pt idx="6">
                  <c:v>MQT May'11</c:v>
                </c:pt>
                <c:pt idx="7">
                  <c:v>MQT Jun'11</c:v>
                </c:pt>
                <c:pt idx="8">
                  <c:v>MQT Jul'11</c:v>
                </c:pt>
                <c:pt idx="9">
                  <c:v>MQT Aug'11</c:v>
                </c:pt>
                <c:pt idx="10">
                  <c:v>MQT Sep'11</c:v>
                </c:pt>
                <c:pt idx="11">
                  <c:v>MQT Oct'11</c:v>
                </c:pt>
              </c:strCache>
            </c:strRef>
          </c:cat>
          <c:val>
            <c:numRef>
              <c:f>Sheet1!$B$9:$M$9</c:f>
              <c:numCache>
                <c:formatCode>General</c:formatCode>
                <c:ptCount val="12"/>
                <c:pt idx="0">
                  <c:v>5.0000000000000114E-2</c:v>
                </c:pt>
                <c:pt idx="1">
                  <c:v>3.0000000000000211E-2</c:v>
                </c:pt>
                <c:pt idx="2">
                  <c:v>3.0000000000000211E-2</c:v>
                </c:pt>
                <c:pt idx="3">
                  <c:v>4.0000000000000112E-2</c:v>
                </c:pt>
                <c:pt idx="4">
                  <c:v>4.0000000000000112E-2</c:v>
                </c:pt>
                <c:pt idx="5">
                  <c:v>4.0000000000000112E-2</c:v>
                </c:pt>
                <c:pt idx="6">
                  <c:v>4.0000000000000112E-2</c:v>
                </c:pt>
                <c:pt idx="7">
                  <c:v>3.0000000000000211E-2</c:v>
                </c:pt>
                <c:pt idx="8">
                  <c:v>4.0000000000000112E-2</c:v>
                </c:pt>
                <c:pt idx="9">
                  <c:v>4.0000000000000112E-2</c:v>
                </c:pt>
                <c:pt idx="10">
                  <c:v>4.0000000000000112E-2</c:v>
                </c:pt>
                <c:pt idx="11">
                  <c:v>3.0000000000000211E-2</c:v>
                </c:pt>
              </c:numCache>
            </c:numRef>
          </c:val>
          <c:smooth val="0"/>
        </c:ser>
        <c:ser>
          <c:idx val="8"/>
          <c:order val="8"/>
          <c:tx>
            <c:strRef>
              <c:f>Sheet1!$A$10</c:f>
              <c:strCache>
                <c:ptCount val="1"/>
                <c:pt idx="0">
                  <c:v>Shijiazhuang</c:v>
                </c:pt>
              </c:strCache>
            </c:strRef>
          </c:tx>
          <c:spPr>
            <a:ln>
              <a:solidFill>
                <a:srgbClr val="666699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Nov'10</c:v>
                </c:pt>
                <c:pt idx="1">
                  <c:v>MQT Dec'10</c:v>
                </c:pt>
                <c:pt idx="2">
                  <c:v>MQT Jan'11</c:v>
                </c:pt>
                <c:pt idx="3">
                  <c:v>MQT Feb'11</c:v>
                </c:pt>
                <c:pt idx="4">
                  <c:v>MQT Mar'11</c:v>
                </c:pt>
                <c:pt idx="5">
                  <c:v>MQT Apr'11</c:v>
                </c:pt>
                <c:pt idx="6">
                  <c:v>MQT May'11</c:v>
                </c:pt>
                <c:pt idx="7">
                  <c:v>MQT Jun'11</c:v>
                </c:pt>
                <c:pt idx="8">
                  <c:v>MQT Jul'11</c:v>
                </c:pt>
                <c:pt idx="9">
                  <c:v>MQT Aug'11</c:v>
                </c:pt>
                <c:pt idx="10">
                  <c:v>MQT Sep'11</c:v>
                </c:pt>
                <c:pt idx="11">
                  <c:v>MQT Oct'11</c:v>
                </c:pt>
              </c:strCache>
            </c:strRef>
          </c:cat>
          <c:val>
            <c:numRef>
              <c:f>Sheet1!$B$10:$M$10</c:f>
              <c:numCache>
                <c:formatCode>General</c:formatCode>
                <c:ptCount val="12"/>
                <c:pt idx="0">
                  <c:v>5.0000000000000114E-2</c:v>
                </c:pt>
                <c:pt idx="1">
                  <c:v>5.0000000000000114E-2</c:v>
                </c:pt>
                <c:pt idx="2">
                  <c:v>4.0000000000000112E-2</c:v>
                </c:pt>
                <c:pt idx="3">
                  <c:v>5.0000000000000114E-2</c:v>
                </c:pt>
                <c:pt idx="4">
                  <c:v>5.0000000000000114E-2</c:v>
                </c:pt>
                <c:pt idx="5">
                  <c:v>5.0000000000000114E-2</c:v>
                </c:pt>
                <c:pt idx="6">
                  <c:v>4.0000000000000112E-2</c:v>
                </c:pt>
                <c:pt idx="7">
                  <c:v>5.0000000000000114E-2</c:v>
                </c:pt>
                <c:pt idx="8">
                  <c:v>6.0000000000000414E-2</c:v>
                </c:pt>
                <c:pt idx="9">
                  <c:v>6.0000000000000414E-2</c:v>
                </c:pt>
                <c:pt idx="10">
                  <c:v>6.0000000000000414E-2</c:v>
                </c:pt>
                <c:pt idx="11">
                  <c:v>6.0000000000000414E-2</c:v>
                </c:pt>
              </c:numCache>
            </c:numRef>
          </c:val>
          <c:smooth val="0"/>
        </c:ser>
        <c:ser>
          <c:idx val="9"/>
          <c:order val="9"/>
          <c:tx>
            <c:strRef>
              <c:f>Sheet1!$A$11</c:f>
              <c:strCache>
                <c:ptCount val="1"/>
                <c:pt idx="0">
                  <c:v>Taiyuan</c:v>
                </c:pt>
              </c:strCache>
            </c:strRef>
          </c:tx>
          <c:spPr>
            <a:ln>
              <a:solidFill>
                <a:srgbClr val="666699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Nov'10</c:v>
                </c:pt>
                <c:pt idx="1">
                  <c:v>MQT Dec'10</c:v>
                </c:pt>
                <c:pt idx="2">
                  <c:v>MQT Jan'11</c:v>
                </c:pt>
                <c:pt idx="3">
                  <c:v>MQT Feb'11</c:v>
                </c:pt>
                <c:pt idx="4">
                  <c:v>MQT Mar'11</c:v>
                </c:pt>
                <c:pt idx="5">
                  <c:v>MQT Apr'11</c:v>
                </c:pt>
                <c:pt idx="6">
                  <c:v>MQT May'11</c:v>
                </c:pt>
                <c:pt idx="7">
                  <c:v>MQT Jun'11</c:v>
                </c:pt>
                <c:pt idx="8">
                  <c:v>MQT Jul'11</c:v>
                </c:pt>
                <c:pt idx="9">
                  <c:v>MQT Aug'11</c:v>
                </c:pt>
                <c:pt idx="10">
                  <c:v>MQT Sep'11</c:v>
                </c:pt>
                <c:pt idx="11">
                  <c:v>MQT Oct'11</c:v>
                </c:pt>
              </c:strCache>
            </c:strRef>
          </c:cat>
          <c:val>
            <c:numRef>
              <c:f>Sheet1!$B$11:$M$11</c:f>
              <c:numCache>
                <c:formatCode>General</c:formatCode>
                <c:ptCount val="12"/>
                <c:pt idx="0">
                  <c:v>4.0000000000000112E-2</c:v>
                </c:pt>
                <c:pt idx="1">
                  <c:v>4.0000000000000112E-2</c:v>
                </c:pt>
                <c:pt idx="2">
                  <c:v>4.0000000000000112E-2</c:v>
                </c:pt>
                <c:pt idx="3">
                  <c:v>4.0000000000000112E-2</c:v>
                </c:pt>
                <c:pt idx="4">
                  <c:v>4.0000000000000112E-2</c:v>
                </c:pt>
                <c:pt idx="5">
                  <c:v>4.0000000000000112E-2</c:v>
                </c:pt>
                <c:pt idx="6">
                  <c:v>3.0000000000000211E-2</c:v>
                </c:pt>
                <c:pt idx="7">
                  <c:v>4.0000000000000112E-2</c:v>
                </c:pt>
                <c:pt idx="8">
                  <c:v>5.0000000000000114E-2</c:v>
                </c:pt>
                <c:pt idx="9">
                  <c:v>5.0000000000000114E-2</c:v>
                </c:pt>
                <c:pt idx="10">
                  <c:v>4.0000000000000112E-2</c:v>
                </c:pt>
                <c:pt idx="11">
                  <c:v>3.0000000000000211E-2</c:v>
                </c:pt>
              </c:numCache>
            </c:numRef>
          </c:val>
          <c:smooth val="0"/>
        </c:ser>
        <c:ser>
          <c:idx val="10"/>
          <c:order val="10"/>
          <c:tx>
            <c:strRef>
              <c:f>Sheet1!$A$12</c:f>
              <c:strCache>
                <c:ptCount val="1"/>
                <c:pt idx="0">
                  <c:v>Tangshan</c:v>
                </c:pt>
              </c:strCache>
            </c:strRef>
          </c:tx>
          <c:spPr>
            <a:ln>
              <a:solidFill>
                <a:srgbClr val="CCCCFF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Nov'10</c:v>
                </c:pt>
                <c:pt idx="1">
                  <c:v>MQT Dec'10</c:v>
                </c:pt>
                <c:pt idx="2">
                  <c:v>MQT Jan'11</c:v>
                </c:pt>
                <c:pt idx="3">
                  <c:v>MQT Feb'11</c:v>
                </c:pt>
                <c:pt idx="4">
                  <c:v>MQT Mar'11</c:v>
                </c:pt>
                <c:pt idx="5">
                  <c:v>MQT Apr'11</c:v>
                </c:pt>
                <c:pt idx="6">
                  <c:v>MQT May'11</c:v>
                </c:pt>
                <c:pt idx="7">
                  <c:v>MQT Jun'11</c:v>
                </c:pt>
                <c:pt idx="8">
                  <c:v>MQT Jul'11</c:v>
                </c:pt>
                <c:pt idx="9">
                  <c:v>MQT Aug'11</c:v>
                </c:pt>
                <c:pt idx="10">
                  <c:v>MQT Sep'11</c:v>
                </c:pt>
                <c:pt idx="11">
                  <c:v>MQT Oct'11</c:v>
                </c:pt>
              </c:strCache>
            </c:strRef>
          </c:cat>
          <c:val>
            <c:numRef>
              <c:f>Sheet1!$B$12:$M$12</c:f>
              <c:numCache>
                <c:formatCode>General</c:formatCode>
                <c:ptCount val="12"/>
                <c:pt idx="0">
                  <c:v>3.0000000000000211E-2</c:v>
                </c:pt>
                <c:pt idx="1">
                  <c:v>5.0000000000000114E-2</c:v>
                </c:pt>
                <c:pt idx="2">
                  <c:v>5.0000000000000114E-2</c:v>
                </c:pt>
                <c:pt idx="3">
                  <c:v>6.0000000000000414E-2</c:v>
                </c:pt>
                <c:pt idx="4">
                  <c:v>4.0000000000000112E-2</c:v>
                </c:pt>
                <c:pt idx="5">
                  <c:v>5.0000000000000114E-2</c:v>
                </c:pt>
                <c:pt idx="6">
                  <c:v>4.0000000000000112E-2</c:v>
                </c:pt>
                <c:pt idx="7">
                  <c:v>4.0000000000000112E-2</c:v>
                </c:pt>
                <c:pt idx="8">
                  <c:v>3.0000000000000211E-2</c:v>
                </c:pt>
                <c:pt idx="9">
                  <c:v>4.0000000000000112E-2</c:v>
                </c:pt>
                <c:pt idx="10">
                  <c:v>4.0000000000000112E-2</c:v>
                </c:pt>
                <c:pt idx="11">
                  <c:v>5.0000000000000114E-2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9719168"/>
        <c:axId val="32664960"/>
      </c:lineChart>
      <c:catAx>
        <c:axId val="59719168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700" b="0"/>
            </a:pPr>
            <a:endParaRPr lang="en-US"/>
          </a:p>
        </c:txPr>
        <c:crossAx val="32664960"/>
        <c:crosses val="autoZero"/>
        <c:auto val="1"/>
        <c:lblAlgn val="ctr"/>
        <c:lblOffset val="100"/>
        <c:noMultiLvlLbl val="0"/>
      </c:catAx>
      <c:valAx>
        <c:axId val="32664960"/>
        <c:scaling>
          <c:orientation val="minMax"/>
          <c:min val="0"/>
        </c:scaling>
        <c:delete val="0"/>
        <c:axPos val="l"/>
        <c:numFmt formatCode="0%" sourceLinked="0"/>
        <c:majorTickMark val="out"/>
        <c:minorTickMark val="none"/>
        <c:tickLblPos val="nextTo"/>
        <c:txPr>
          <a:bodyPr/>
          <a:lstStyle/>
          <a:p>
            <a:pPr>
              <a:defRPr sz="800" b="0"/>
            </a:pPr>
            <a:endParaRPr lang="en-US"/>
          </a:p>
        </c:txPr>
        <c:crossAx val="59719168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81763901710373554"/>
          <c:y val="5.3625902132471967E-2"/>
          <c:w val="0.18236098289630953"/>
          <c:h val="0.8927486621040458"/>
        </c:manualLayout>
      </c:layout>
      <c:overlay val="0"/>
      <c:txPr>
        <a:bodyPr/>
        <a:lstStyle/>
        <a:p>
          <a:pPr>
            <a:defRPr sz="800" b="1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3225" cy="4921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>
            <a:lvl1pPr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4450" y="0"/>
            <a:ext cx="2943225" cy="4921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>
            <a:lvl1pPr algn="r"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1863" y="738188"/>
            <a:ext cx="4938712" cy="37052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4875" y="4686300"/>
            <a:ext cx="4987925" cy="45243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58325"/>
            <a:ext cx="2943225" cy="4905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b" anchorCtr="0" compatLnSpc="1">
            <a:prstTxWarp prst="textNoShape">
              <a:avLst/>
            </a:prstTxWarp>
          </a:bodyPr>
          <a:lstStyle>
            <a:lvl1pPr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4450" y="9458325"/>
            <a:ext cx="2943225" cy="4905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b" anchorCtr="0" compatLnSpc="1">
            <a:prstTxWarp prst="textNoShape">
              <a:avLst/>
            </a:prstTxWarp>
          </a:bodyPr>
          <a:lstStyle>
            <a:lvl1pPr algn="r" defTabSz="928688">
              <a:defRPr sz="1200" b="0"/>
            </a:lvl1pPr>
          </a:lstStyle>
          <a:p>
            <a:fld id="{D80DD0E1-8439-4E4C-9BD4-B160009DADE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440906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ChangeArrowheads="1"/>
          </p:cNvSpPr>
          <p:nvPr userDrawn="1"/>
        </p:nvSpPr>
        <p:spPr bwMode="hidden">
          <a:xfrm>
            <a:off x="0" y="0"/>
            <a:ext cx="9144000" cy="1133475"/>
          </a:xfrm>
          <a:prstGeom prst="rect">
            <a:avLst/>
          </a:prstGeom>
          <a:gradFill rotWithShape="1">
            <a:gsLst>
              <a:gs pos="0">
                <a:srgbClr val="D1E8FF"/>
              </a:gs>
              <a:gs pos="100000">
                <a:srgbClr val="FFFFFF"/>
              </a:gs>
            </a:gsLst>
            <a:lin ang="5400000" scaled="1"/>
          </a:gra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5" name="Picture 7" descr="wwm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70863" y="6197600"/>
            <a:ext cx="79216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12"/>
          <p:cNvSpPr>
            <a:spLocks noChangeArrowheads="1"/>
          </p:cNvSpPr>
          <p:nvPr userDrawn="1"/>
        </p:nvSpPr>
        <p:spPr bwMode="auto">
          <a:xfrm>
            <a:off x="0" y="6767513"/>
            <a:ext cx="9144000" cy="90487"/>
          </a:xfrm>
          <a:prstGeom prst="rect">
            <a:avLst/>
          </a:prstGeom>
          <a:gradFill rotWithShape="1">
            <a:gsLst>
              <a:gs pos="0">
                <a:srgbClr val="00639C"/>
              </a:gs>
              <a:gs pos="100000">
                <a:srgbClr val="BBE0E3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7" name="Picture 203" descr="bristolmyerssquibblogo[1]"/>
          <p:cNvPicPr>
            <a:picLocks noChangeAspect="1" noChangeArrowheads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0889" b="42134"/>
          <a:stretch>
            <a:fillRect/>
          </a:stretch>
        </p:blipFill>
        <p:spPr bwMode="auto">
          <a:xfrm>
            <a:off x="7053263" y="55563"/>
            <a:ext cx="19986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748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lstStyle>
            <a:lvl1pPr algn="ctr">
              <a:defRPr sz="32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6748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7747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="1">
                <a:solidFill>
                  <a:srgbClr val="008000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1613" y="193675"/>
            <a:ext cx="1965325" cy="63071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193675"/>
            <a:ext cx="5746750" cy="63071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457200" y="76200"/>
            <a:ext cx="7772400" cy="8382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371600"/>
            <a:ext cx="41910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800600" y="1371600"/>
            <a:ext cx="41910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200" y="3581400"/>
            <a:ext cx="41910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800600" y="3581400"/>
            <a:ext cx="41910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959" y="58207"/>
            <a:ext cx="7837488" cy="6746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2463" y="1187450"/>
            <a:ext cx="3843337" cy="5313363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87450"/>
            <a:ext cx="3843338" cy="5313363"/>
          </a:xfrm>
          <a:noFill/>
          <a:ln>
            <a:noFill/>
          </a:ln>
          <a:effectLst/>
          <a:extLst/>
        </p:spPr>
        <p:txBody>
          <a:bodyPr/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800" smtClean="0"/>
            </a:lvl4pPr>
            <a:lvl5pPr>
              <a:defRPr lang="en-US"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01"/>
          <p:cNvSpPr>
            <a:spLocks noChangeArrowheads="1"/>
          </p:cNvSpPr>
          <p:nvPr userDrawn="1"/>
        </p:nvSpPr>
        <p:spPr bwMode="hidden">
          <a:xfrm>
            <a:off x="0" y="0"/>
            <a:ext cx="9144000" cy="1133475"/>
          </a:xfrm>
          <a:prstGeom prst="rect">
            <a:avLst/>
          </a:prstGeom>
          <a:gradFill rotWithShape="1">
            <a:gsLst>
              <a:gs pos="0">
                <a:srgbClr val="D1E8FF"/>
              </a:gs>
              <a:gs pos="100000">
                <a:srgbClr val="FFFFFF"/>
              </a:gs>
            </a:gsLst>
            <a:lin ang="5400000" scaled="1"/>
          </a:gra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sp>
        <p:nvSpPr>
          <p:cNvPr id="11267" name="Rectangle 23"/>
          <p:cNvSpPr>
            <a:spLocks noGrp="1" noChangeArrowheads="1"/>
          </p:cNvSpPr>
          <p:nvPr>
            <p:ph type="title"/>
          </p:nvPr>
        </p:nvSpPr>
        <p:spPr bwMode="auto">
          <a:xfrm>
            <a:off x="679450" y="58738"/>
            <a:ext cx="7837488" cy="674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1268" name="Rectangle 2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2463" y="1187450"/>
            <a:ext cx="7839075" cy="531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</p:txBody>
      </p:sp>
      <p:sp>
        <p:nvSpPr>
          <p:cNvPr id="1029" name="Rectangle 60"/>
          <p:cNvSpPr>
            <a:spLocks noChangeArrowheads="1"/>
          </p:cNvSpPr>
          <p:nvPr/>
        </p:nvSpPr>
        <p:spPr bwMode="auto">
          <a:xfrm>
            <a:off x="0" y="6648450"/>
            <a:ext cx="2895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6" rIns="91432" bIns="45716"/>
          <a:lstStyle/>
          <a:p>
            <a:pPr defTabSz="865188"/>
            <a:fld id="{222BCDE9-4571-47A3-A756-14589755D685}" type="slidenum">
              <a:rPr lang="en-US" altLang="zh-CN" sz="800">
                <a:solidFill>
                  <a:schemeClr val="folHlink"/>
                </a:solidFill>
                <a:ea typeface="宋体" pitchFamily="2" charset="-122"/>
              </a:rPr>
              <a:pPr defTabSz="865188"/>
              <a:t>‹#›</a:t>
            </a:fld>
            <a:endParaRPr lang="en-US" altLang="zh-CN" sz="800">
              <a:solidFill>
                <a:schemeClr val="folHlink"/>
              </a:solidFill>
              <a:ea typeface="宋体" pitchFamily="2" charset="-122"/>
            </a:endParaRPr>
          </a:p>
        </p:txBody>
      </p:sp>
      <p:pic>
        <p:nvPicPr>
          <p:cNvPr id="11270" name="Picture 196" descr="wwm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170863" y="6197600"/>
            <a:ext cx="79216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1" name="Rectangle 199"/>
          <p:cNvSpPr>
            <a:spLocks noChangeArrowheads="1"/>
          </p:cNvSpPr>
          <p:nvPr userDrawn="1"/>
        </p:nvSpPr>
        <p:spPr bwMode="auto">
          <a:xfrm>
            <a:off x="546100" y="866775"/>
            <a:ext cx="8077200" cy="90488"/>
          </a:xfrm>
          <a:prstGeom prst="rect">
            <a:avLst/>
          </a:prstGeom>
          <a:gradFill rotWithShape="1">
            <a:gsLst>
              <a:gs pos="0">
                <a:srgbClr val="0033CC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11272" name="Picture 203" descr="bristolmyerssquibblogo[1]"/>
          <p:cNvPicPr>
            <a:picLocks noChangeAspect="1" noChangeArrowheads="1"/>
          </p:cNvPicPr>
          <p:nvPr userDrawn="1"/>
        </p:nvPicPr>
        <p:blipFill>
          <a:blip r:embed="rId1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0889" b="42134"/>
          <a:stretch>
            <a:fillRect/>
          </a:stretch>
        </p:blipFill>
        <p:spPr bwMode="auto">
          <a:xfrm>
            <a:off x="7053263" y="55563"/>
            <a:ext cx="19986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691" r:id="rId1"/>
    <p:sldLayoutId id="2147484681" r:id="rId2"/>
    <p:sldLayoutId id="2147484682" r:id="rId3"/>
    <p:sldLayoutId id="2147484683" r:id="rId4"/>
    <p:sldLayoutId id="2147484684" r:id="rId5"/>
    <p:sldLayoutId id="2147484685" r:id="rId6"/>
    <p:sldLayoutId id="2147484686" r:id="rId7"/>
    <p:sldLayoutId id="2147484687" r:id="rId8"/>
    <p:sldLayoutId id="2147484688" r:id="rId9"/>
    <p:sldLayoutId id="2147484689" r:id="rId10"/>
    <p:sldLayoutId id="2147484690" r:id="rId11"/>
    <p:sldLayoutId id="2147484692" r:id="rId12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639C"/>
        </a:buClr>
        <a:buFont typeface="Wingdings" pitchFamily="2" charset="2"/>
        <a:buChar char="§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3660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339966"/>
        </a:buClr>
        <a:buFont typeface="Arial" charset="0"/>
        <a:buChar char="–"/>
        <a:defRPr>
          <a:solidFill>
            <a:schemeClr val="tx1"/>
          </a:solidFill>
          <a:latin typeface="+mn-lt"/>
        </a:defRPr>
      </a:lvl2pPr>
      <a:lvl3pPr marL="1073150" indent="-227013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Char char="•"/>
        <a:defRPr>
          <a:solidFill>
            <a:schemeClr val="tx1"/>
          </a:solidFill>
          <a:latin typeface="+mn-lt"/>
        </a:defRPr>
      </a:lvl3pPr>
      <a:lvl4pPr marL="1411288" indent="-230188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Arial" charset="0"/>
        <a:buChar char="u"/>
        <a:defRPr sz="1900" b="1">
          <a:solidFill>
            <a:srgbClr val="9900CC"/>
          </a:solidFill>
          <a:latin typeface="Monotype Sorts" pitchFamily="2" charset="2"/>
        </a:defRPr>
      </a:lvl4pPr>
      <a:lvl5pPr marL="17478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Arial" charset="0"/>
        <a:buChar char="u"/>
        <a:defRPr sz="1900" b="1">
          <a:solidFill>
            <a:srgbClr val="9900CC"/>
          </a:solidFill>
          <a:latin typeface="Monotype Sorts" pitchFamily="2" charset="2"/>
        </a:defRPr>
      </a:lvl5pPr>
      <a:lvl6pPr marL="22050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6pPr>
      <a:lvl7pPr marL="26622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7pPr>
      <a:lvl8pPr marL="31194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8pPr>
      <a:lvl9pPr marL="35766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7" Type="http://schemas.openxmlformats.org/officeDocument/2006/relationships/image" Target="../media/image3.e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package" Target="../embeddings/Microsoft_Excel_Worksheet3.xlsx"/><Relationship Id="rId5" Type="http://schemas.openxmlformats.org/officeDocument/2006/relationships/oleObject" Target="../embeddings/oleObject1.bin"/><Relationship Id="rId4" Type="http://schemas.openxmlformats.org/officeDocument/2006/relationships/chart" Target="../charts/char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6" descr="labelTimeFrame1"/>
          <p:cNvSpPr txBox="1">
            <a:spLocks noChangeArrowheads="1"/>
          </p:cNvSpPr>
          <p:nvPr/>
        </p:nvSpPr>
        <p:spPr bwMode="auto">
          <a:xfrm>
            <a:off x="2286000" y="972281"/>
            <a:ext cx="5376672" cy="246981"/>
          </a:xfrm>
          <a:prstGeom prst="rect">
            <a:avLst/>
          </a:prstGeom>
          <a:solidFill>
            <a:schemeClr val="accent6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>
            <a:defPPr>
              <a:defRPr lang="en-US"/>
            </a:defPPr>
            <a:lvl1pPr algn="ctr" defTabSz="865188"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 err="1" smtClean="0"/>
              <a:t>Monopril</a:t>
            </a:r>
            <a:r>
              <a:rPr lang="en-US" dirty="0" smtClean="0"/>
              <a:t> Market Brand #Category Share (#</a:t>
            </a:r>
            <a:r>
              <a:rPr lang="en-US" dirty="0" err="1" smtClean="0"/>
              <a:t>TimeFrame</a:t>
            </a:r>
            <a:r>
              <a:rPr lang="en-US" dirty="0" smtClean="0"/>
              <a:t> </a:t>
            </a:r>
            <a:r>
              <a:rPr lang="en-US" altLang="zh-CN" dirty="0" smtClean="0">
                <a:ea typeface="Arial Unicode MS" pitchFamily="34" charset="-128"/>
                <a:cs typeface="Arial Unicode MS" pitchFamily="34" charset="-128"/>
              </a:rPr>
              <a:t>#</a:t>
            </a:r>
            <a:r>
              <a:rPr lang="en-US" altLang="zh-CN" dirty="0" err="1" smtClean="0">
                <a:ea typeface="Arial Unicode MS" pitchFamily="34" charset="-128"/>
                <a:cs typeface="Arial Unicode MS" pitchFamily="34" charset="-128"/>
              </a:rPr>
              <a:t>CPATime</a:t>
            </a:r>
            <a:r>
              <a:rPr lang="en-US" altLang="zh-CN" dirty="0" smtClean="0">
                <a:ea typeface="Arial Unicode MS" pitchFamily="34" charset="-128"/>
                <a:cs typeface="Arial Unicode MS" pitchFamily="34" charset="-128"/>
              </a:rPr>
              <a:t>)</a:t>
            </a:r>
            <a:endParaRPr lang="zh-CN" dirty="0"/>
          </a:p>
        </p:txBody>
      </p:sp>
      <p:sp>
        <p:nvSpPr>
          <p:cNvPr id="26" name="Rectangle 26" descr="Frame1"/>
          <p:cNvSpPr>
            <a:spLocks noChangeArrowheads="1"/>
          </p:cNvSpPr>
          <p:nvPr/>
        </p:nvSpPr>
        <p:spPr bwMode="auto">
          <a:xfrm>
            <a:off x="38100" y="1239774"/>
            <a:ext cx="8991600" cy="2714708"/>
          </a:xfrm>
          <a:prstGeom prst="rect">
            <a:avLst/>
          </a:prstGeom>
          <a:noFill/>
          <a:ln w="9525" algn="ctr">
            <a:solidFill>
              <a:srgbClr val="002060"/>
            </a:solidFill>
            <a:round/>
            <a:headEnd/>
            <a:tailEnd/>
          </a:ln>
        </p:spPr>
        <p:txBody>
          <a:bodyPr/>
          <a:lstStyle/>
          <a:p>
            <a:pPr defTabSz="865188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300" b="1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27" name="Rectangle 26" descr="Frame2"/>
          <p:cNvSpPr>
            <a:spLocks noChangeArrowheads="1"/>
          </p:cNvSpPr>
          <p:nvPr/>
        </p:nvSpPr>
        <p:spPr bwMode="auto">
          <a:xfrm>
            <a:off x="38100" y="4263242"/>
            <a:ext cx="8991600" cy="1951757"/>
          </a:xfrm>
          <a:prstGeom prst="rect">
            <a:avLst/>
          </a:prstGeom>
          <a:noFill/>
          <a:ln w="9525" algn="ctr">
            <a:solidFill>
              <a:srgbClr val="002060"/>
            </a:solidFill>
            <a:round/>
            <a:headEnd/>
            <a:tailEnd/>
          </a:ln>
        </p:spPr>
        <p:txBody>
          <a:bodyPr/>
          <a:lstStyle/>
          <a:p>
            <a:pPr defTabSz="865188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300" b="1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30" name="TextBox 6" descr="labelTimeFrame2"/>
          <p:cNvSpPr txBox="1">
            <a:spLocks noChangeArrowheads="1"/>
          </p:cNvSpPr>
          <p:nvPr/>
        </p:nvSpPr>
        <p:spPr bwMode="auto">
          <a:xfrm>
            <a:off x="2286000" y="4035983"/>
            <a:ext cx="5376672" cy="239553"/>
          </a:xfrm>
          <a:prstGeom prst="rect">
            <a:avLst/>
          </a:prstGeom>
          <a:solidFill>
            <a:schemeClr val="accent6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>
            <a:defPPr>
              <a:defRPr lang="en-US"/>
            </a:defPPr>
            <a:lvl1pPr algn="ctr" defTabSz="865188"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altLang="zh-CN" dirty="0" err="1" smtClean="0"/>
              <a:t>Monopril</a:t>
            </a:r>
            <a:r>
              <a:rPr lang="en-US" altLang="zh-CN" dirty="0" smtClean="0"/>
              <a:t> Market </a:t>
            </a:r>
            <a:r>
              <a:rPr lang="en-US" altLang="zh-CN" dirty="0"/>
              <a:t>Share </a:t>
            </a:r>
            <a:r>
              <a:rPr lang="en-US" altLang="zh-CN" dirty="0" smtClean="0"/>
              <a:t>(MQT </a:t>
            </a:r>
            <a:r>
              <a:rPr lang="en-US" altLang="zh-CN" dirty="0" smtClean="0">
                <a:ea typeface="Arial Unicode MS" pitchFamily="34" charset="-128"/>
                <a:cs typeface="Arial Unicode MS" pitchFamily="34" charset="-128"/>
              </a:rPr>
              <a:t>#</a:t>
            </a:r>
            <a:r>
              <a:rPr lang="en-US" altLang="zh-CN" dirty="0" err="1" smtClean="0">
                <a:ea typeface="Arial Unicode MS" pitchFamily="34" charset="-128"/>
                <a:cs typeface="Arial Unicode MS" pitchFamily="34" charset="-128"/>
              </a:rPr>
              <a:t>CPATime</a:t>
            </a:r>
            <a:r>
              <a:rPr lang="en-US" altLang="zh-CN" dirty="0" smtClean="0"/>
              <a:t>) </a:t>
            </a:r>
            <a:endParaRPr lang="zh-CN" altLang="en-US" dirty="0"/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498475" y="58738"/>
            <a:ext cx="7837488" cy="674687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>
                <a:ea typeface="宋体" pitchFamily="2" charset="-122"/>
              </a:rPr>
              <a:t>Top </a:t>
            </a:r>
            <a:r>
              <a:rPr lang="en-US" altLang="zh-CN" dirty="0" err="1" smtClean="0">
                <a:ea typeface="宋体" pitchFamily="2" charset="-122"/>
              </a:rPr>
              <a:t>Monopril</a:t>
            </a:r>
            <a:r>
              <a:rPr lang="en-US" altLang="zh-CN" dirty="0" smtClean="0">
                <a:ea typeface="宋体" pitchFamily="2" charset="-122"/>
              </a:rPr>
              <a:t> Market </a:t>
            </a:r>
            <a:r>
              <a:rPr lang="en-US" altLang="zh-CN" dirty="0">
                <a:ea typeface="宋体" pitchFamily="2" charset="-122"/>
              </a:rPr>
              <a:t>Tier 2 Hospital Performance by </a:t>
            </a:r>
            <a:r>
              <a:rPr lang="en-US" altLang="zh-CN" dirty="0" smtClean="0">
                <a:ea typeface="宋体" pitchFamily="2" charset="-122"/>
              </a:rPr>
              <a:t>Brand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15" name="Title 1" descr="labelSubTitle"/>
          <p:cNvSpPr txBox="1">
            <a:spLocks/>
          </p:cNvSpPr>
          <p:nvPr/>
        </p:nvSpPr>
        <p:spPr bwMode="auto">
          <a:xfrm>
            <a:off x="483449" y="404322"/>
            <a:ext cx="8524081" cy="471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宋体" pitchFamily="2" charset="-122"/>
                <a:cs typeface="+mj-cs"/>
              </a:rPr>
              <a:t>(MAT Sep’11,</a:t>
            </a:r>
            <a:r>
              <a:rPr kumimoji="0" lang="en-US" altLang="zh-CN" sz="1200" b="1" i="0" u="none" strike="noStrike" kern="0" cap="none" spc="0" normalizeH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宋体" pitchFamily="2" charset="-122"/>
                <a:cs typeface="+mj-cs"/>
              </a:rPr>
              <a:t> Value in USD)</a:t>
            </a:r>
            <a:endParaRPr kumimoji="0" lang="en-US" altLang="zh-CN" sz="1200" b="1" i="0" u="none" strike="noStrike" kern="0" cap="none" spc="0" normalizeH="0" baseline="0" noProof="0" dirty="0" smtClean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j-lt"/>
              <a:ea typeface="宋体" pitchFamily="2" charset="-122"/>
              <a:cs typeface="+mj-cs"/>
            </a:endParaRPr>
          </a:p>
        </p:txBody>
      </p:sp>
      <p:sp>
        <p:nvSpPr>
          <p:cNvPr id="17" name="Text Box 8" descr="footnote"/>
          <p:cNvSpPr txBox="1">
            <a:spLocks noChangeArrowheads="1"/>
          </p:cNvSpPr>
          <p:nvPr/>
        </p:nvSpPr>
        <p:spPr bwMode="auto">
          <a:xfrm>
            <a:off x="482105" y="6600825"/>
            <a:ext cx="7013575" cy="2286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altLang="zh-CN" sz="900" smtClean="0">
                <a:solidFill>
                  <a:srgbClr val="020000"/>
                </a:solidFill>
                <a:ea typeface="Arial Unicode MS" pitchFamily="34" charset="-128"/>
                <a:cs typeface="Arial Unicode MS" pitchFamily="34" charset="-128"/>
              </a:rPr>
              <a:t>Data Source: CPA/Sea Rainbow/PHA Nov'16</a:t>
            </a:r>
            <a:endParaRPr lang="en-US" altLang="zh-CN" sz="900" dirty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8" name="Text Box 8" descr="lableintroduction"/>
          <p:cNvSpPr txBox="1">
            <a:spLocks noChangeArrowheads="1"/>
          </p:cNvSpPr>
          <p:nvPr/>
        </p:nvSpPr>
        <p:spPr bwMode="auto">
          <a:xfrm>
            <a:off x="482105" y="6461630"/>
            <a:ext cx="1692267" cy="19049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altLang="zh-CN" sz="900" dirty="0" smtClean="0">
                <a:solidFill>
                  <a:srgbClr val="020000"/>
                </a:solidFill>
                <a:ea typeface="Arial Unicode MS" pitchFamily="34" charset="-128"/>
                <a:cs typeface="Arial Unicode MS" pitchFamily="34" charset="-128"/>
              </a:rPr>
              <a:t>MQT: Moving Quarter Total.</a:t>
            </a:r>
            <a:endParaRPr lang="en-US" altLang="zh-CN" sz="900" dirty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9" name="Text Box 8" descr="lableSTLY"/>
          <p:cNvSpPr txBox="1">
            <a:spLocks noChangeArrowheads="1"/>
          </p:cNvSpPr>
          <p:nvPr/>
        </p:nvSpPr>
        <p:spPr bwMode="auto">
          <a:xfrm>
            <a:off x="482105" y="6244080"/>
            <a:ext cx="2809867" cy="21589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sz="900" dirty="0" smtClean="0">
                <a:solidFill>
                  <a:srgbClr val="020000"/>
                </a:solidFill>
              </a:rPr>
              <a:t>Growth % compared to same time last year.</a:t>
            </a:r>
            <a:endParaRPr lang="en-US" altLang="zh-CN" sz="900" dirty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1" name="Text Box 8"/>
          <p:cNvSpPr txBox="1">
            <a:spLocks noChangeArrowheads="1"/>
          </p:cNvSpPr>
          <p:nvPr/>
        </p:nvSpPr>
        <p:spPr bwMode="auto">
          <a:xfrm>
            <a:off x="3110171" y="6461630"/>
            <a:ext cx="5024179" cy="17729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altLang="zh-CN" sz="900" dirty="0" smtClean="0">
                <a:solidFill>
                  <a:srgbClr val="333333"/>
                </a:solidFill>
                <a:ea typeface="Arial Unicode MS" pitchFamily="34" charset="-128"/>
                <a:cs typeface="Arial Unicode MS" pitchFamily="34" charset="-128"/>
              </a:rPr>
              <a:t>The number in bracket with the hospital name is the total </a:t>
            </a:r>
            <a:r>
              <a:rPr lang="en-US" altLang="zh-CN" sz="900" dirty="0" err="1" smtClean="0">
                <a:solidFill>
                  <a:srgbClr val="333333"/>
                </a:solidFill>
                <a:ea typeface="Arial Unicode MS" pitchFamily="34" charset="-128"/>
                <a:cs typeface="Arial Unicode MS" pitchFamily="34" charset="-128"/>
              </a:rPr>
              <a:t>Monopril</a:t>
            </a:r>
            <a:r>
              <a:rPr lang="en-US" altLang="zh-CN" sz="900" smtClean="0">
                <a:solidFill>
                  <a:srgbClr val="333333"/>
                </a:solidFill>
                <a:ea typeface="Arial Unicode MS" pitchFamily="34" charset="-128"/>
                <a:cs typeface="Arial Unicode MS" pitchFamily="34" charset="-128"/>
              </a:rPr>
              <a:t> Market for </a:t>
            </a:r>
            <a:r>
              <a:rPr lang="en-US" altLang="zh-CN" sz="900" dirty="0" smtClean="0">
                <a:solidFill>
                  <a:srgbClr val="333333"/>
                </a:solidFill>
                <a:ea typeface="Arial Unicode MS" pitchFamily="34" charset="-128"/>
                <a:cs typeface="Arial Unicode MS" pitchFamily="34" charset="-128"/>
              </a:rPr>
              <a:t>the respective time period.</a:t>
            </a:r>
            <a:endParaRPr lang="en-US" altLang="zh-CN" sz="900" dirty="0">
              <a:solidFill>
                <a:srgbClr val="333333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graphicFrame>
        <p:nvGraphicFramePr>
          <p:cNvPr id="22" name="Chart 21" descr="chart1,No Primary Title,No Secondry Title"/>
          <p:cNvGraphicFramePr/>
          <p:nvPr/>
        </p:nvGraphicFramePr>
        <p:xfrm>
          <a:off x="-1" y="1271957"/>
          <a:ext cx="9001125" cy="22002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4" name="Chart 13" descr="chart2,No Primary Title,No Secondry Title"/>
          <p:cNvGraphicFramePr/>
          <p:nvPr/>
        </p:nvGraphicFramePr>
        <p:xfrm>
          <a:off x="0" y="4191989"/>
          <a:ext cx="8977745" cy="21442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031" name="Object 7" descr="sheet1"/>
          <p:cNvGraphicFramePr>
            <a:graphicFrameLocks noChangeAspect="1"/>
          </p:cNvGraphicFramePr>
          <p:nvPr/>
        </p:nvGraphicFramePr>
        <p:xfrm>
          <a:off x="92075" y="3508375"/>
          <a:ext cx="8791575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4" name="Worksheet" r:id="rId6" imgW="8791575" imgH="409651" progId="Excel.Sheet.12">
                  <p:embed/>
                </p:oleObj>
              </mc:Choice>
              <mc:Fallback>
                <p:oleObj name="Worksheet" r:id="rId6" imgW="8791575" imgH="409651" progId="Excel.Sheet.12">
                  <p:embed/>
                  <p:pic>
                    <p:nvPicPr>
                      <p:cNvPr id="0" name="Picture 16" descr="sheet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075" y="3508375"/>
                        <a:ext cx="8791575" cy="409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9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4E71D1"/>
      </a:accent1>
      <a:accent2>
        <a:srgbClr val="85A3DF"/>
      </a:accent2>
      <a:accent3>
        <a:srgbClr val="FFFFFF"/>
      </a:accent3>
      <a:accent4>
        <a:srgbClr val="000000"/>
      </a:accent4>
      <a:accent5>
        <a:srgbClr val="B2BBE5"/>
      </a:accent5>
      <a:accent6>
        <a:srgbClr val="7893CA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51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51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4E71D1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4666BD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4E71D1"/>
        </a:accent1>
        <a:accent2>
          <a:srgbClr val="85A3DF"/>
        </a:accent2>
        <a:accent3>
          <a:srgbClr val="FFFFFF"/>
        </a:accent3>
        <a:accent4>
          <a:srgbClr val="000000"/>
        </a:accent4>
        <a:accent5>
          <a:srgbClr val="B2BBE5"/>
        </a:accent5>
        <a:accent6>
          <a:srgbClr val="7893CA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72929</TotalTime>
  <Words>76</Words>
  <Application>Microsoft Office PowerPoint</Application>
  <PresentationFormat>Letter Paper (8.5x11 in)</PresentationFormat>
  <Paragraphs>8</Paragraphs>
  <Slides>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Default Design</vt:lpstr>
      <vt:lpstr>Worksheet</vt:lpstr>
      <vt:lpstr>Top Monopril Market Tier 2 Hospital Performance by Brand</vt:lpstr>
    </vt:vector>
  </TitlesOfParts>
  <Company>Bristol-Myers Squibb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Vijay Narendran</dc:creator>
  <cp:lastModifiedBy>Eddy Fang</cp:lastModifiedBy>
  <cp:revision>2043</cp:revision>
  <cp:lastPrinted>2003-08-22T16:32:12Z</cp:lastPrinted>
  <dcterms:created xsi:type="dcterms:W3CDTF">2001-06-20T12:40:14Z</dcterms:created>
  <dcterms:modified xsi:type="dcterms:W3CDTF">2017-01-18T07:58:52Z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</Properties>
</file>