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288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58769042758544"/>
          <c:y val="0.14568951608321687"/>
          <c:w val="0.87114766209781191"/>
          <c:h val="0.544268784583745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24043776"/>
        <c:axId val="32663232"/>
      </c:barChart>
      <c:catAx>
        <c:axId val="12404377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124043776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77228526949914E-2"/>
          <c:y val="0.15912130560982971"/>
          <c:w val="0.74007400221106201"/>
          <c:h val="0.5668884839672105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6.0000000000000414E-2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6.0000000000000414E-2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6.0000000000000414E-2</c:v>
                </c:pt>
                <c:pt idx="3">
                  <c:v>6.0000000000000414E-2</c:v>
                </c:pt>
                <c:pt idx="4">
                  <c:v>6.0000000000000414E-2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1.0000000000000071E-2</c:v>
                </c:pt>
                <c:pt idx="8">
                  <c:v>1.0000000000000071E-2</c:v>
                </c:pt>
                <c:pt idx="9">
                  <c:v>1.0000000000000071E-2</c:v>
                </c:pt>
                <c:pt idx="10">
                  <c:v>1.0000000000000071E-2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3.0000000000000211E-2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6.0000000000000414E-2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6.0000000000000414E-2</c:v>
                </c:pt>
                <c:pt idx="8">
                  <c:v>6.0000000000000414E-2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3.0000000000000211E-2</c:v>
                </c:pt>
                <c:pt idx="2">
                  <c:v>3.0000000000000211E-2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3.0000000000000211E-2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6.0000000000000414E-2</c:v>
                </c:pt>
                <c:pt idx="9">
                  <c:v>6.0000000000000414E-2</c:v>
                </c:pt>
                <c:pt idx="10">
                  <c:v>6.0000000000000414E-2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3.0000000000000211E-2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6.0000000000000414E-2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3.0000000000000211E-2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717632"/>
        <c:axId val="32664960"/>
      </c:lineChart>
      <c:catAx>
        <c:axId val="5971763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/>
            </a:pPr>
            <a:endParaRPr lang="en-US"/>
          </a:p>
        </c:txPr>
        <c:crossAx val="32664960"/>
        <c:crosses val="autoZero"/>
        <c:auto val="1"/>
        <c:lblAlgn val="ctr"/>
        <c:lblOffset val="100"/>
        <c:noMultiLvlLbl val="0"/>
      </c:catAx>
      <c:valAx>
        <c:axId val="32664960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597176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763901710373554"/>
          <c:y val="5.3625902132471967E-2"/>
          <c:w val="0.18236098289630953"/>
          <c:h val="0.8927486621040458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239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0" y="972281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DPP-IV #Category Share (#</a:t>
            </a:r>
            <a:r>
              <a:rPr lang="en-US" dirty="0" err="1" smtClean="0"/>
              <a:t>TimeFrame</a:t>
            </a:r>
            <a:r>
              <a:rPr lang="en-US" dirty="0" smtClean="0"/>
              <a:t>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smtClean="0">
                <a:ea typeface="Arial Unicode MS" pitchFamily="34" charset="-128"/>
                <a:cs typeface="Arial Unicode MS" pitchFamily="34" charset="-128"/>
              </a:rPr>
              <a:t>)</a:t>
            </a:r>
            <a:endParaRPr lang="zh-CN" dirty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itchFamily="2" charset="-122"/>
              </a:rPr>
              <a:t>Top </a:t>
            </a:r>
            <a:r>
              <a:rPr lang="en-US" altLang="zh-CN" dirty="0" smtClean="0">
                <a:ea typeface="宋体" pitchFamily="2" charset="-122"/>
              </a:rPr>
              <a:t>DPP-IV Class Tier 2 </a:t>
            </a:r>
            <a:r>
              <a:rPr lang="en-US" altLang="zh-CN" dirty="0">
                <a:ea typeface="宋体" pitchFamily="2" charset="-122"/>
              </a:rPr>
              <a:t>Hospital </a:t>
            </a:r>
            <a:r>
              <a:rPr lang="en-US" altLang="zh-CN" dirty="0" smtClean="0">
                <a:ea typeface="宋体" pitchFamily="2" charset="-122"/>
              </a:rPr>
              <a:t>Performance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6" name="Rectangle 26" descr="Frame1"/>
          <p:cNvSpPr>
            <a:spLocks noChangeArrowheads="1"/>
          </p:cNvSpPr>
          <p:nvPr/>
        </p:nvSpPr>
        <p:spPr bwMode="auto">
          <a:xfrm>
            <a:off x="38100" y="1239774"/>
            <a:ext cx="8991600" cy="2714708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" name="Rectangle 26" descr="Frame2"/>
          <p:cNvSpPr>
            <a:spLocks noChangeArrowheads="1"/>
          </p:cNvSpPr>
          <p:nvPr/>
        </p:nvSpPr>
        <p:spPr bwMode="auto">
          <a:xfrm>
            <a:off x="38100" y="4263242"/>
            <a:ext cx="8991600" cy="1951757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4035983"/>
            <a:ext cx="5376672" cy="2249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Onglyza</a:t>
            </a:r>
            <a:r>
              <a:rPr lang="en-US" altLang="zh-CN" dirty="0" smtClean="0"/>
              <a:t> DPP-IV Share (MQT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6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7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Text Box 8" descr="lableSTLY"/>
          <p:cNvSpPr txBox="1">
            <a:spLocks noChangeArrowheads="1"/>
          </p:cNvSpPr>
          <p:nvPr/>
        </p:nvSpPr>
        <p:spPr bwMode="auto">
          <a:xfrm>
            <a:off x="482105" y="624408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110171" y="6461630"/>
            <a:ext cx="5024179" cy="1772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hospital name is the </a:t>
            </a:r>
            <a:r>
              <a:rPr lang="en-US" altLang="zh-CN" sz="90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total DPP-IV for </a:t>
            </a:r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030" name="Object 6" descr="sheet1"/>
          <p:cNvGraphicFramePr>
            <a:graphicFrameLocks noChangeAspect="1"/>
          </p:cNvGraphicFramePr>
          <p:nvPr/>
        </p:nvGraphicFramePr>
        <p:xfrm>
          <a:off x="92327" y="3313437"/>
          <a:ext cx="8791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Worksheet" r:id="rId4" imgW="8791651" imgH="609600" progId="Excel.Sheet.12">
                  <p:embed/>
                </p:oleObj>
              </mc:Choice>
              <mc:Fallback>
                <p:oleObj name="Worksheet" r:id="rId4" imgW="8791651" imgH="609600" progId="Excel.Sheet.12">
                  <p:embed/>
                  <p:pic>
                    <p:nvPicPr>
                      <p:cNvPr id="0" name="Picture 15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27" y="3313437"/>
                        <a:ext cx="87915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Chart 21" descr="chart1,No Primary Title,No Secondry Title"/>
          <p:cNvGraphicFramePr/>
          <p:nvPr/>
        </p:nvGraphicFramePr>
        <p:xfrm>
          <a:off x="-1" y="1271957"/>
          <a:ext cx="9001125" cy="220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Chart 18" descr="chart2,No Primary Title,No Secondry Title"/>
          <p:cNvGraphicFramePr/>
          <p:nvPr/>
        </p:nvGraphicFramePr>
        <p:xfrm>
          <a:off x="0" y="4191989"/>
          <a:ext cx="8977745" cy="214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72937</TotalTime>
  <Words>71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Top DPP-IV Class Tier 2 Hospital Performance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2030</cp:revision>
  <cp:lastPrinted>2003-08-22T16:32:12Z</cp:lastPrinted>
  <dcterms:created xsi:type="dcterms:W3CDTF">2001-06-20T12:40:14Z</dcterms:created>
  <dcterms:modified xsi:type="dcterms:W3CDTF">2017-01-18T07:59:00Z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