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916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9900"/>
    <a:srgbClr val="B2B2B2"/>
    <a:srgbClr val="3366FF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914" autoAdjust="0"/>
    <p:restoredTop sz="99094" autoAdjust="0"/>
  </p:normalViewPr>
  <p:slideViewPr>
    <p:cSldViewPr snapToGrid="0">
      <p:cViewPr>
        <p:scale>
          <a:sx n="100" d="100"/>
          <a:sy n="100" d="100"/>
        </p:scale>
        <p:origin x="-756" y="-72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59369190901877"/>
          <c:y val="0.14568951608321687"/>
          <c:w val="0.87114170453855055"/>
          <c:h val="0.5442687845837451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Glucophage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Amaryl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Sheet1!$B$3:$H$3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Byetta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Sheet1!$B$4:$H$4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Diamicron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Sheet1!$B$5:$H$5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Glucobay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Sheet1!$B$6:$H$6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Januvia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Sheet1!$B$7:$H$7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Novonorm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Sheet1!$B$8:$H$8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Starlix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Sheet1!$B$9:$H$9</c:f>
              <c:numCache>
                <c:formatCode>General</c:formatCode>
                <c:ptCount val="7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  <c:pt idx="5">
                  <c:v>0.2</c:v>
                </c:pt>
                <c:pt idx="6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12931840"/>
        <c:axId val="32663232"/>
      </c:barChart>
      <c:catAx>
        <c:axId val="112931840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</c:spPr>
        <c:txPr>
          <a:bodyPr/>
          <a:lstStyle/>
          <a:p>
            <a:pPr>
              <a:defRPr sz="800" b="0"/>
            </a:pPr>
            <a:endParaRPr lang="en-US"/>
          </a:p>
        </c:txPr>
        <c:crossAx val="32663232"/>
        <c:crosses val="autoZero"/>
        <c:auto val="1"/>
        <c:lblAlgn val="ctr"/>
        <c:lblOffset val="100"/>
        <c:noMultiLvlLbl val="0"/>
      </c:catAx>
      <c:valAx>
        <c:axId val="32663232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112931840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000" b="1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077228526949914E-2"/>
          <c:y val="0.15912130560982971"/>
          <c:w val="0.74007400221106201"/>
          <c:h val="0.56688848396721059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Changchun</c:v>
                </c:pt>
              </c:strCache>
            </c:strRef>
          </c:tx>
          <c:spPr>
            <a:ln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  <c:pt idx="0">
                  <c:v>6.0000000000000414E-2</c:v>
                </c:pt>
                <c:pt idx="1">
                  <c:v>7.0000000000000034E-2</c:v>
                </c:pt>
                <c:pt idx="2">
                  <c:v>9.0000000000000066E-2</c:v>
                </c:pt>
                <c:pt idx="3">
                  <c:v>9.0000000000000066E-2</c:v>
                </c:pt>
                <c:pt idx="4">
                  <c:v>8.0000000000000224E-2</c:v>
                </c:pt>
                <c:pt idx="5">
                  <c:v>6.0000000000000414E-2</c:v>
                </c:pt>
                <c:pt idx="6">
                  <c:v>5.0000000000000114E-2</c:v>
                </c:pt>
                <c:pt idx="7">
                  <c:v>7.0000000000000034E-2</c:v>
                </c:pt>
                <c:pt idx="8">
                  <c:v>8.0000000000000224E-2</c:v>
                </c:pt>
                <c:pt idx="9">
                  <c:v>8.0000000000000224E-2</c:v>
                </c:pt>
                <c:pt idx="10">
                  <c:v>8.0000000000000224E-2</c:v>
                </c:pt>
                <c:pt idx="11">
                  <c:v>6.0000000000000414E-2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Changsha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5.0000000000000114E-2</c:v>
                </c:pt>
                <c:pt idx="2">
                  <c:v>6.0000000000000414E-2</c:v>
                </c:pt>
                <c:pt idx="3">
                  <c:v>6.0000000000000414E-2</c:v>
                </c:pt>
                <c:pt idx="4">
                  <c:v>6.0000000000000414E-2</c:v>
                </c:pt>
                <c:pt idx="5">
                  <c:v>4.0000000000000112E-2</c:v>
                </c:pt>
                <c:pt idx="6">
                  <c:v>3.0000000000000211E-2</c:v>
                </c:pt>
                <c:pt idx="7">
                  <c:v>1.0000000000000071E-2</c:v>
                </c:pt>
                <c:pt idx="8">
                  <c:v>1.0000000000000071E-2</c:v>
                </c:pt>
                <c:pt idx="9">
                  <c:v>1.0000000000000071E-2</c:v>
                </c:pt>
                <c:pt idx="10">
                  <c:v>1.0000000000000071E-2</c:v>
                </c:pt>
                <c:pt idx="11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Chengdu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Sheet1!$B$4:$M$4</c:f>
              <c:numCache>
                <c:formatCode>General</c:formatCode>
                <c:ptCount val="12"/>
                <c:pt idx="0">
                  <c:v>8.0000000000000224E-2</c:v>
                </c:pt>
                <c:pt idx="1">
                  <c:v>8.0000000000000224E-2</c:v>
                </c:pt>
                <c:pt idx="2">
                  <c:v>8.0000000000000224E-2</c:v>
                </c:pt>
                <c:pt idx="3">
                  <c:v>9.0000000000000066E-2</c:v>
                </c:pt>
                <c:pt idx="4">
                  <c:v>9.0000000000000066E-2</c:v>
                </c:pt>
                <c:pt idx="5">
                  <c:v>9.0000000000000066E-2</c:v>
                </c:pt>
                <c:pt idx="6">
                  <c:v>8.0000000000000224E-2</c:v>
                </c:pt>
                <c:pt idx="7">
                  <c:v>9.0000000000000066E-2</c:v>
                </c:pt>
                <c:pt idx="8">
                  <c:v>9.0000000000000066E-2</c:v>
                </c:pt>
                <c:pt idx="9">
                  <c:v>8.0000000000000224E-2</c:v>
                </c:pt>
                <c:pt idx="10">
                  <c:v>7.0000000000000034E-2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Guangzhou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Sheet1!$B$5:$M$5</c:f>
              <c:numCache>
                <c:formatCode>General</c:formatCode>
                <c:ptCount val="12"/>
                <c:pt idx="0">
                  <c:v>9.0000000000000066E-2</c:v>
                </c:pt>
                <c:pt idx="1">
                  <c:v>8.0000000000000224E-2</c:v>
                </c:pt>
                <c:pt idx="2">
                  <c:v>9.0000000000000066E-2</c:v>
                </c:pt>
                <c:pt idx="3">
                  <c:v>9.0000000000000066E-2</c:v>
                </c:pt>
                <c:pt idx="4">
                  <c:v>9.0000000000000066E-2</c:v>
                </c:pt>
                <c:pt idx="5">
                  <c:v>9.0000000000000066E-2</c:v>
                </c:pt>
                <c:pt idx="6">
                  <c:v>9.0000000000000066E-2</c:v>
                </c:pt>
                <c:pt idx="7">
                  <c:v>9.0000000000000066E-2</c:v>
                </c:pt>
                <c:pt idx="8">
                  <c:v>9.0000000000000066E-2</c:v>
                </c:pt>
                <c:pt idx="9">
                  <c:v>8.0000000000000224E-2</c:v>
                </c:pt>
                <c:pt idx="10">
                  <c:v>8.0000000000000224E-2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Harbin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Sheet1!$B$6:$M$6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4.0000000000000112E-2</c:v>
                </c:pt>
                <c:pt idx="4">
                  <c:v>3.0000000000000211E-2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4.0000000000000112E-2</c:v>
                </c:pt>
                <c:pt idx="9">
                  <c:v>5.0000000000000114E-2</c:v>
                </c:pt>
                <c:pt idx="10">
                  <c:v>5.0000000000000114E-2</c:v>
                </c:pt>
                <c:pt idx="11">
                  <c:v>5.0000000000000114E-2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Kunming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Sheet1!$B$7:$M$7</c:f>
              <c:numCache>
                <c:formatCode>General</c:formatCode>
                <c:ptCount val="12"/>
                <c:pt idx="0">
                  <c:v>7.0000000000000034E-2</c:v>
                </c:pt>
                <c:pt idx="1">
                  <c:v>7.0000000000000034E-2</c:v>
                </c:pt>
                <c:pt idx="2">
                  <c:v>6.0000000000000414E-2</c:v>
                </c:pt>
                <c:pt idx="3">
                  <c:v>7.0000000000000034E-2</c:v>
                </c:pt>
                <c:pt idx="4">
                  <c:v>7.0000000000000034E-2</c:v>
                </c:pt>
                <c:pt idx="5">
                  <c:v>8.0000000000000224E-2</c:v>
                </c:pt>
                <c:pt idx="6">
                  <c:v>7.0000000000000034E-2</c:v>
                </c:pt>
                <c:pt idx="7">
                  <c:v>6.0000000000000414E-2</c:v>
                </c:pt>
                <c:pt idx="8">
                  <c:v>6.0000000000000414E-2</c:v>
                </c:pt>
                <c:pt idx="9">
                  <c:v>7.0000000000000034E-2</c:v>
                </c:pt>
                <c:pt idx="10">
                  <c:v>7.0000000000000034E-2</c:v>
                </c:pt>
                <c:pt idx="11">
                  <c:v>7.0000000000000034E-2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Nanchang</c:v>
                </c:pt>
              </c:strCache>
            </c:strRef>
          </c:tx>
          <c:spPr>
            <a:ln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Sheet1!$B$8:$M$8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5.0000000000000114E-2</c:v>
                </c:pt>
                <c:pt idx="9">
                  <c:v>5.0000000000000114E-2</c:v>
                </c:pt>
                <c:pt idx="10">
                  <c:v>4.0000000000000112E-2</c:v>
                </c:pt>
                <c:pt idx="11">
                  <c:v>4.0000000000000112E-2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Nanning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Sheet1!$B$9:$M$9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3.0000000000000211E-2</c:v>
                </c:pt>
                <c:pt idx="2">
                  <c:v>3.0000000000000211E-2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3.0000000000000211E-2</c:v>
                </c:pt>
                <c:pt idx="8">
                  <c:v>4.0000000000000112E-2</c:v>
                </c:pt>
                <c:pt idx="9">
                  <c:v>4.0000000000000112E-2</c:v>
                </c:pt>
                <c:pt idx="10">
                  <c:v>4.0000000000000112E-2</c:v>
                </c:pt>
                <c:pt idx="11">
                  <c:v>3.0000000000000211E-2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Shijiazhuang</c:v>
                </c:pt>
              </c:strCache>
            </c:strRef>
          </c:tx>
          <c:spPr>
            <a:ln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Sheet1!$B$10:$M$10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5.0000000000000114E-2</c:v>
                </c:pt>
                <c:pt idx="2">
                  <c:v>4.0000000000000112E-2</c:v>
                </c:pt>
                <c:pt idx="3">
                  <c:v>5.0000000000000114E-2</c:v>
                </c:pt>
                <c:pt idx="4">
                  <c:v>5.0000000000000114E-2</c:v>
                </c:pt>
                <c:pt idx="5">
                  <c:v>5.0000000000000114E-2</c:v>
                </c:pt>
                <c:pt idx="6">
                  <c:v>4.0000000000000112E-2</c:v>
                </c:pt>
                <c:pt idx="7">
                  <c:v>5.0000000000000114E-2</c:v>
                </c:pt>
                <c:pt idx="8">
                  <c:v>6.0000000000000414E-2</c:v>
                </c:pt>
                <c:pt idx="9">
                  <c:v>6.0000000000000414E-2</c:v>
                </c:pt>
                <c:pt idx="10">
                  <c:v>6.0000000000000414E-2</c:v>
                </c:pt>
                <c:pt idx="11">
                  <c:v>6.0000000000000414E-2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Taiyuan</c:v>
                </c:pt>
              </c:strCache>
            </c:strRef>
          </c:tx>
          <c:spPr>
            <a:ln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Sheet1!$B$11:$M$11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4.0000000000000112E-2</c:v>
                </c:pt>
                <c:pt idx="2">
                  <c:v>4.0000000000000112E-2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3.0000000000000211E-2</c:v>
                </c:pt>
                <c:pt idx="7">
                  <c:v>4.0000000000000112E-2</c:v>
                </c:pt>
                <c:pt idx="8">
                  <c:v>5.0000000000000114E-2</c:v>
                </c:pt>
                <c:pt idx="9">
                  <c:v>5.0000000000000114E-2</c:v>
                </c:pt>
                <c:pt idx="10">
                  <c:v>4.0000000000000112E-2</c:v>
                </c:pt>
                <c:pt idx="11">
                  <c:v>3.0000000000000211E-2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Tangshan</c:v>
                </c:pt>
              </c:strCache>
            </c:strRef>
          </c:tx>
          <c:spPr>
            <a:ln>
              <a:solidFill>
                <a:srgbClr val="CC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Sheet1!$B$12:$M$12</c:f>
              <c:numCache>
                <c:formatCode>General</c:formatCode>
                <c:ptCount val="12"/>
                <c:pt idx="0">
                  <c:v>3.0000000000000211E-2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6.0000000000000414E-2</c:v>
                </c:pt>
                <c:pt idx="4">
                  <c:v>4.0000000000000112E-2</c:v>
                </c:pt>
                <c:pt idx="5">
                  <c:v>5.0000000000000114E-2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3.0000000000000211E-2</c:v>
                </c:pt>
                <c:pt idx="9">
                  <c:v>4.0000000000000112E-2</c:v>
                </c:pt>
                <c:pt idx="10">
                  <c:v>4.0000000000000112E-2</c:v>
                </c:pt>
                <c:pt idx="11">
                  <c:v>5.0000000000000114E-2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556288"/>
        <c:axId val="32664960"/>
      </c:lineChart>
      <c:catAx>
        <c:axId val="6055628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700" b="0"/>
            </a:pPr>
            <a:endParaRPr lang="en-US"/>
          </a:p>
        </c:txPr>
        <c:crossAx val="32664960"/>
        <c:crosses val="autoZero"/>
        <c:auto val="1"/>
        <c:lblAlgn val="ctr"/>
        <c:lblOffset val="100"/>
        <c:noMultiLvlLbl val="0"/>
      </c:catAx>
      <c:valAx>
        <c:axId val="32664960"/>
        <c:scaling>
          <c:orientation val="minMax"/>
          <c:min val="0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6055628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1763901710373554"/>
          <c:y val="5.3625902132471967E-2"/>
          <c:w val="0.18236098289630953"/>
          <c:h val="0.8927486621040458"/>
        </c:manualLayout>
      </c:layout>
      <c:overlay val="0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72060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76200"/>
            <a:ext cx="77724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  <p:sldLayoutId id="2147484692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chart" Target="../charts/chart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chart" Target="../charts/chart1.x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1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6" descr="labelTimeFrame1"/>
          <p:cNvSpPr txBox="1">
            <a:spLocks noChangeArrowheads="1"/>
          </p:cNvSpPr>
          <p:nvPr/>
        </p:nvSpPr>
        <p:spPr bwMode="auto">
          <a:xfrm>
            <a:off x="2286000" y="972281"/>
            <a:ext cx="5376862" cy="27622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Focused Brand NIAD #Category Share (#</a:t>
            </a:r>
            <a:r>
              <a:rPr lang="en-US" dirty="0" err="1" smtClean="0"/>
              <a:t>TimeFrame</a:t>
            </a:r>
            <a:r>
              <a:rPr lang="en-US" dirty="0" smtClean="0"/>
              <a:t> 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#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CPATime</a:t>
            </a:r>
            <a:r>
              <a:rPr lang="en-US" altLang="zh-CN" smtClean="0">
                <a:ea typeface="Arial Unicode MS" pitchFamily="34" charset="-128"/>
                <a:cs typeface="Arial Unicode MS" pitchFamily="34" charset="-128"/>
              </a:rPr>
              <a:t>)</a:t>
            </a:r>
            <a:endParaRPr lang="zh-CN" dirty="0"/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98475" y="58738"/>
            <a:ext cx="7837488" cy="67468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ea typeface="宋体" pitchFamily="2" charset="-122"/>
              </a:rPr>
              <a:t>Top </a:t>
            </a:r>
            <a:r>
              <a:rPr lang="en-US" altLang="zh-CN" dirty="0" err="1" smtClean="0">
                <a:ea typeface="宋体" pitchFamily="2" charset="-122"/>
              </a:rPr>
              <a:t>Glucophage</a:t>
            </a:r>
            <a:r>
              <a:rPr lang="en-US" altLang="zh-CN" dirty="0" smtClean="0">
                <a:ea typeface="宋体" pitchFamily="2" charset="-122"/>
              </a:rPr>
              <a:t> Tier 2 </a:t>
            </a:r>
            <a:r>
              <a:rPr lang="en-US" altLang="zh-CN" dirty="0">
                <a:ea typeface="宋体" pitchFamily="2" charset="-122"/>
              </a:rPr>
              <a:t>Hospital </a:t>
            </a:r>
            <a:r>
              <a:rPr lang="en-US" altLang="zh-CN" dirty="0" smtClean="0">
                <a:ea typeface="宋体" pitchFamily="2" charset="-122"/>
              </a:rPr>
              <a:t>Performance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26" name="Rectangle 26" descr="Frame1"/>
          <p:cNvSpPr>
            <a:spLocks noChangeArrowheads="1"/>
          </p:cNvSpPr>
          <p:nvPr/>
        </p:nvSpPr>
        <p:spPr bwMode="auto">
          <a:xfrm>
            <a:off x="38100" y="1239774"/>
            <a:ext cx="8991600" cy="2714708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7" name="Rectangle 26" descr="Frame2"/>
          <p:cNvSpPr>
            <a:spLocks noChangeArrowheads="1"/>
          </p:cNvSpPr>
          <p:nvPr/>
        </p:nvSpPr>
        <p:spPr bwMode="auto">
          <a:xfrm>
            <a:off x="38100" y="4263242"/>
            <a:ext cx="8991600" cy="1951757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graphicFrame>
        <p:nvGraphicFramePr>
          <p:cNvPr id="29" name="Object 28" descr="sheet1"/>
          <p:cNvGraphicFramePr>
            <a:graphicFrameLocks noChangeAspect="1"/>
          </p:cNvGraphicFramePr>
          <p:nvPr/>
        </p:nvGraphicFramePr>
        <p:xfrm>
          <a:off x="92327" y="3313437"/>
          <a:ext cx="87915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Worksheet" r:id="rId4" imgW="8791651" imgH="609600" progId="Excel.Sheet.12">
                  <p:embed/>
                </p:oleObj>
              </mc:Choice>
              <mc:Fallback>
                <p:oleObj name="Worksheet" r:id="rId4" imgW="8791651" imgH="609600" progId="Excel.Sheet.12">
                  <p:embed/>
                  <p:pic>
                    <p:nvPicPr>
                      <p:cNvPr id="0" name="Picture 14" descr="sheet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27" y="3313437"/>
                        <a:ext cx="8791575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6" descr="labelTimeFrame2"/>
          <p:cNvSpPr txBox="1">
            <a:spLocks noChangeArrowheads="1"/>
          </p:cNvSpPr>
          <p:nvPr/>
        </p:nvSpPr>
        <p:spPr bwMode="auto">
          <a:xfrm>
            <a:off x="2286000" y="4035983"/>
            <a:ext cx="5376672" cy="22497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zh-CN" dirty="0" err="1" smtClean="0"/>
              <a:t>Glucophage</a:t>
            </a:r>
            <a:r>
              <a:rPr lang="en-US" altLang="zh-CN" dirty="0" smtClean="0"/>
              <a:t> NIAD Market Share (MQT 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#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CPATime</a:t>
            </a:r>
            <a:r>
              <a:rPr lang="en-US" altLang="zh-CN" dirty="0" smtClean="0"/>
              <a:t>) </a:t>
            </a:r>
            <a:endParaRPr lang="zh-CN" altLang="en-US" dirty="0"/>
          </a:p>
        </p:txBody>
      </p:sp>
      <p:sp>
        <p:nvSpPr>
          <p:cNvPr id="15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16" name="Text Box 8" descr="footnote"/>
          <p:cNvSpPr txBox="1">
            <a:spLocks noChangeArrowheads="1"/>
          </p:cNvSpPr>
          <p:nvPr/>
        </p:nvSpPr>
        <p:spPr bwMode="auto">
          <a:xfrm>
            <a:off x="482105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CPA/Sea Rainbow/PHA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" name="Text Box 8" descr="lableintroduction"/>
          <p:cNvSpPr txBox="1">
            <a:spLocks noChangeArrowheads="1"/>
          </p:cNvSpPr>
          <p:nvPr/>
        </p:nvSpPr>
        <p:spPr bwMode="auto">
          <a:xfrm>
            <a:off x="482105" y="64616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7" name="Text Box 8" descr="lableSTLY"/>
          <p:cNvSpPr txBox="1">
            <a:spLocks noChangeArrowheads="1"/>
          </p:cNvSpPr>
          <p:nvPr/>
        </p:nvSpPr>
        <p:spPr bwMode="auto">
          <a:xfrm>
            <a:off x="482105" y="624408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time last 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3110171" y="6461630"/>
            <a:ext cx="5024179" cy="17729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The number in bracket with the hospital name is the total </a:t>
            </a:r>
            <a:r>
              <a:rPr lang="en-US" altLang="zh-CN" sz="90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NIAD Market for </a:t>
            </a:r>
            <a:r>
              <a:rPr lang="en-US" altLang="zh-CN" sz="900" dirty="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the respective time period.</a:t>
            </a:r>
            <a:endParaRPr lang="en-US" altLang="zh-CN" sz="900" dirty="0">
              <a:solidFill>
                <a:srgbClr val="333333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21" name="Chart 20" descr="chart1,No Primary Title,No Secondry Title"/>
          <p:cNvGraphicFramePr/>
          <p:nvPr/>
        </p:nvGraphicFramePr>
        <p:xfrm>
          <a:off x="0" y="1271957"/>
          <a:ext cx="9010650" cy="2200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9" name="Chart 18" descr="chart2,No Primary Title,No Secondry Title"/>
          <p:cNvGraphicFramePr/>
          <p:nvPr/>
        </p:nvGraphicFramePr>
        <p:xfrm>
          <a:off x="0" y="4191989"/>
          <a:ext cx="8977745" cy="2144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72925</TotalTime>
  <Words>74</Words>
  <Application>Microsoft Office PowerPoint</Application>
  <PresentationFormat>Letter Paper (8.5x11 in)</PresentationFormat>
  <Paragraphs>8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Worksheet</vt:lpstr>
      <vt:lpstr>Top Glucophage Tier 2 Hospital Performance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2041</cp:revision>
  <cp:lastPrinted>2003-08-22T16:32:12Z</cp:lastPrinted>
  <dcterms:created xsi:type="dcterms:W3CDTF">2001-06-20T12:40:14Z</dcterms:created>
  <dcterms:modified xsi:type="dcterms:W3CDTF">2017-01-18T07:59:03Z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