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5697209823321"/>
          <c:y val="0.14568951608321687"/>
          <c:w val="0.8711656106681267"/>
          <c:h val="0.6539368942518556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354176"/>
        <c:axId val="32663232"/>
      </c:barChart>
      <c:catAx>
        <c:axId val="235417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354176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201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53664"/>
        <c:axId val="32664960"/>
      </c:lineChart>
      <c:catAx>
        <c:axId val="2353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3536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554"/>
          <c:y val="5.3625902132471967E-2"/>
          <c:w val="0.18236098289630953"/>
          <c:h val="0.8927486621040458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27459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29" name="Object 28" descr="sheet1"/>
          <p:cNvGraphicFramePr>
            <a:graphicFrameLocks noChangeAspect="1"/>
          </p:cNvGraphicFramePr>
          <p:nvPr/>
        </p:nvGraphicFramePr>
        <p:xfrm>
          <a:off x="92327" y="3508762"/>
          <a:ext cx="87915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Worksheet" r:id="rId4" imgW="8791651" imgH="409651" progId="Excel.Sheet.12">
                  <p:embed/>
                </p:oleObj>
              </mc:Choice>
              <mc:Fallback>
                <p:oleObj name="Worksheet" r:id="rId4" imgW="8791651" imgH="409651" progId="Excel.Sheet.12">
                  <p:embed/>
                  <p:pic>
                    <p:nvPicPr>
                      <p:cNvPr id="0" name="Picture 14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7" y="3508762"/>
                        <a:ext cx="879157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err="1" smtClean="0"/>
              <a:t>Taxol</a:t>
            </a:r>
            <a:r>
              <a:rPr lang="en-US" dirty="0" smtClean="0"/>
              <a:t> Market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15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3796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err="1" smtClean="0"/>
              <a:t>Taxol</a:t>
            </a:r>
            <a:r>
              <a:rPr lang="en-US" dirty="0" smtClean="0"/>
              <a:t> Share in </a:t>
            </a:r>
            <a:r>
              <a:rPr lang="en-US" dirty="0" err="1" smtClean="0"/>
              <a:t>Taxol</a:t>
            </a:r>
            <a:r>
              <a:rPr lang="en-US" dirty="0" smtClean="0"/>
              <a:t> Market </a:t>
            </a:r>
            <a:r>
              <a:rPr lang="en-US" altLang="zh-CN" dirty="0" smtClean="0"/>
              <a:t>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Top </a:t>
            </a:r>
            <a:r>
              <a:rPr lang="en-US" altLang="zh-CN" dirty="0" err="1">
                <a:ea typeface="宋体" pitchFamily="2" charset="-122"/>
              </a:rPr>
              <a:t>Taxol</a:t>
            </a:r>
            <a:r>
              <a:rPr lang="en-US" altLang="zh-CN" dirty="0">
                <a:ea typeface="宋体" pitchFamily="2" charset="-122"/>
              </a:rPr>
              <a:t> Tier 2 Hospital </a:t>
            </a:r>
            <a:r>
              <a:rPr lang="en-US" altLang="zh-CN" dirty="0" smtClean="0">
                <a:ea typeface="宋体" pitchFamily="2" charset="-122"/>
              </a:rPr>
              <a:t>Performance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7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8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Text Box 8" descr="lableSTLY"/>
          <p:cNvSpPr txBox="1">
            <a:spLocks noChangeArrowheads="1"/>
          </p:cNvSpPr>
          <p:nvPr/>
        </p:nvSpPr>
        <p:spPr bwMode="auto">
          <a:xfrm>
            <a:off x="482105" y="624408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total </a:t>
            </a:r>
            <a:r>
              <a:rPr lang="en-US" altLang="zh-CN" sz="900" dirty="0" err="1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Taxol</a:t>
            </a:r>
            <a:r>
              <a:rPr lang="en-US" altLang="zh-CN" sz="90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 Market for </a:t>
            </a:r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2" name="Chart 21" descr="chart1,No Primary Title,No Secondry Title"/>
          <p:cNvGraphicFramePr/>
          <p:nvPr/>
        </p:nvGraphicFramePr>
        <p:xfrm>
          <a:off x="0" y="1271957"/>
          <a:ext cx="8972550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0" name="Chart 19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72928</TotalTime>
  <Words>74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Taxol Tier 2 Hospital Performance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2044</cp:revision>
  <cp:lastPrinted>2003-08-22T16:32:12Z</cp:lastPrinted>
  <dcterms:created xsi:type="dcterms:W3CDTF">2001-06-20T12:40:14Z</dcterms:created>
  <dcterms:modified xsi:type="dcterms:W3CDTF">2017-01-18T07:59:06Z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