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YTD June '10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708341666</c:v>
                </c:pt>
                <c:pt idx="1">
                  <c:v>632905101</c:v>
                </c:pt>
                <c:pt idx="2">
                  <c:v>601039512</c:v>
                </c:pt>
                <c:pt idx="3">
                  <c:v>586491354</c:v>
                </c:pt>
                <c:pt idx="4">
                  <c:v>482801586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YTD June '11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808341666</c:v>
                </c:pt>
                <c:pt idx="1">
                  <c:v>732905101</c:v>
                </c:pt>
                <c:pt idx="2">
                  <c:v>701039512</c:v>
                </c:pt>
                <c:pt idx="3">
                  <c:v>686491354</c:v>
                </c:pt>
                <c:pt idx="4">
                  <c:v>582801586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443904"/>
        <c:axId val="32662080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YTD Growth (vs.STLY)</c:v>
                </c:pt>
              </c:strCache>
            </c:strRef>
          </c:tx>
          <c:spPr>
            <a:ln w="25400">
              <a:solidFill>
                <a:srgbClr val="FFCCFF"/>
              </a:solidFill>
            </a:ln>
          </c:spPr>
          <c:marker>
            <c:symbol val="diamond"/>
            <c:size val="5"/>
            <c:spPr>
              <a:solidFill>
                <a:srgbClr val="FFCCFF"/>
              </a:solidFill>
              <a:ln>
                <a:solidFill>
                  <a:schemeClr val="bg2"/>
                </a:solidFill>
              </a:ln>
            </c:spPr>
          </c:marker>
          <c:dLbls>
            <c:numFmt formatCode="0.0%" sourceLinked="0"/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Sheet1!$B$4:$F$4</c:f>
              <c:numCache>
                <c:formatCode>0%</c:formatCode>
                <c:ptCount val="5"/>
                <c:pt idx="0">
                  <c:v>0.15000000000000024</c:v>
                </c:pt>
                <c:pt idx="1">
                  <c:v>0.12000000000000002</c:v>
                </c:pt>
                <c:pt idx="2">
                  <c:v>0.11000000000000017</c:v>
                </c:pt>
                <c:pt idx="3">
                  <c:v>0.14000000000000001</c:v>
                </c:pt>
                <c:pt idx="4">
                  <c:v>0.16000000000000036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44416"/>
        <c:axId val="32662656"/>
      </c:lineChart>
      <c:catAx>
        <c:axId val="644439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title>
          <c:layout>
            <c:manualLayout>
              <c:xMode val="edge"/>
              <c:yMode val="edge"/>
              <c:x val="1.0736196319018523E-2"/>
              <c:y val="0.41929751818997307"/>
            </c:manualLayout>
          </c:layout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64443904"/>
        <c:crosses val="autoZero"/>
        <c:crossBetween val="between"/>
      </c:valAx>
      <c:valAx>
        <c:axId val="32662656"/>
        <c:scaling>
          <c:orientation val="minMax"/>
        </c:scaling>
        <c:delete val="0"/>
        <c:axPos val="r"/>
        <c:title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64444416"/>
        <c:crosses val="max"/>
        <c:crossBetween val="between"/>
      </c:valAx>
      <c:catAx>
        <c:axId val="64444416"/>
        <c:scaling>
          <c:orientation val="minMax"/>
        </c:scaling>
        <c:delete val="1"/>
        <c:axPos val="b"/>
        <c:majorTickMark val="out"/>
        <c:minorTickMark val="none"/>
        <c:tickLblPos val="none"/>
        <c:crossAx val="3266265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spPr>
        <a:ln>
          <a:noFill/>
        </a:ln>
      </c:spPr>
    </c:legend>
    <c:plotVisOnly val="1"/>
    <c:dispBlanksAs val="gap"/>
    <c:showDLblsOverMax val="0"/>
  </c:chart>
  <c:spPr>
    <a:noFill/>
    <a:ln>
      <a:solidFill>
        <a:schemeClr val="accent1"/>
      </a:solidFill>
    </a:ln>
  </c:spPr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72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Top Players YTD </a:t>
            </a:r>
            <a:r>
              <a:rPr lang="en-US" altLang="zh-CN" dirty="0" err="1" smtClean="0">
                <a:ea typeface="宋体" pitchFamily="2" charset="-122"/>
              </a:rPr>
              <a:t>Paraplatin</a:t>
            </a:r>
            <a:r>
              <a:rPr lang="en-US" altLang="zh-CN" smtClean="0">
                <a:ea typeface="宋体" pitchFamily="2" charset="-122"/>
              </a:rPr>
              <a:t> Market </a:t>
            </a:r>
            <a:r>
              <a:rPr lang="en-US" altLang="zh-CN" dirty="0" smtClean="0">
                <a:ea typeface="宋体" pitchFamily="2" charset="-122"/>
              </a:rPr>
              <a:t>Performance</a:t>
            </a:r>
          </a:p>
        </p:txBody>
      </p:sp>
      <p:sp>
        <p:nvSpPr>
          <p:cNvPr id="7" name="TextBox 6" descr="footnote"/>
          <p:cNvSpPr txBox="1"/>
          <p:nvPr/>
        </p:nvSpPr>
        <p:spPr>
          <a:xfrm>
            <a:off x="215404" y="6604794"/>
            <a:ext cx="2707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HKAPI Sep'16</a:t>
            </a:r>
            <a:endParaRPr lang="en-US" sz="900" dirty="0">
              <a:solidFill>
                <a:srgbClr val="020000"/>
              </a:solidFill>
            </a:endParaRPr>
          </a:p>
        </p:txBody>
      </p:sp>
      <p:graphicFrame>
        <p:nvGraphicFramePr>
          <p:cNvPr id="10" name="Chart 9" descr="chart"/>
          <p:cNvGraphicFramePr/>
          <p:nvPr/>
        </p:nvGraphicFramePr>
        <p:xfrm>
          <a:off x="520700" y="1143000"/>
          <a:ext cx="8280400" cy="501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8" name="Text Box 8" descr="lableintroduction"/>
          <p:cNvSpPr txBox="1">
            <a:spLocks noChangeArrowheads="1"/>
          </p:cNvSpPr>
          <p:nvPr/>
        </p:nvSpPr>
        <p:spPr bwMode="auto">
          <a:xfrm>
            <a:off x="266204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 Box 8" descr="lableSTLY"/>
          <p:cNvSpPr txBox="1">
            <a:spLocks noChangeArrowheads="1"/>
          </p:cNvSpPr>
          <p:nvPr/>
        </p:nvSpPr>
        <p:spPr bwMode="auto">
          <a:xfrm>
            <a:off x="266204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72734</TotalTime>
  <Words>38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Top Players YTD Paraplatin Market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1856</cp:revision>
  <cp:lastPrinted>2003-08-22T16:32:12Z</cp:lastPrinted>
  <dcterms:created xsi:type="dcterms:W3CDTF">2001-06-20T12:40:14Z</dcterms:created>
  <dcterms:modified xsi:type="dcterms:W3CDTF">2017-01-18T07:59:11Z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