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61503590247024E-2"/>
          <c:y val="3.8849470586124701E-2"/>
          <c:w val="0.93147153598281418"/>
          <c:h val="0.6503067011728425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6.0000000000000199E-2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6.0000000000000199E-2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6.0000000000000199E-2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6.0000000000000199E-2</c:v>
                </c:pt>
                <c:pt idx="3">
                  <c:v>6.0000000000000199E-2</c:v>
                </c:pt>
                <c:pt idx="4">
                  <c:v>6.0000000000000199E-2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1.0000000000000045E-2</c:v>
                </c:pt>
                <c:pt idx="8">
                  <c:v>1.0000000000000045E-2</c:v>
                </c:pt>
                <c:pt idx="9">
                  <c:v>1.0000000000000045E-2</c:v>
                </c:pt>
                <c:pt idx="10">
                  <c:v>1.0000000000000045E-2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6.0000000000000199E-2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6.0000000000000199E-2</c:v>
                </c:pt>
                <c:pt idx="8">
                  <c:v>6.0000000000000199E-2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6.0000000000000199E-2</c:v>
                </c:pt>
                <c:pt idx="9">
                  <c:v>6.0000000000000199E-2</c:v>
                </c:pt>
                <c:pt idx="10">
                  <c:v>6.0000000000000199E-2</c:v>
                </c:pt>
                <c:pt idx="11">
                  <c:v>6.0000000000000199E-2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6.0000000000000199E-2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66944"/>
        <c:axId val="32663808"/>
      </c:lineChart>
      <c:catAx>
        <c:axId val="788669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88669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7645435298031767E-3"/>
          <c:y val="0.83782390837511045"/>
          <c:w val="0.99123545647020062"/>
          <c:h val="0.1202180496668685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78696412948391"/>
          <c:y val="0.19351192835146144"/>
          <c:w val="0.79345286526684156"/>
          <c:h val="0.54426870152866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9712000"/>
        <c:axId val="70279168"/>
      </c:barChart>
      <c:catAx>
        <c:axId val="597120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70279168"/>
        <c:crosses val="autoZero"/>
        <c:auto val="1"/>
        <c:lblAlgn val="ctr"/>
        <c:lblOffset val="100"/>
        <c:noMultiLvlLbl val="0"/>
      </c:catAx>
      <c:valAx>
        <c:axId val="7027916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1200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2335225284339474"/>
          <c:y val="4.3182609309167508E-2"/>
          <c:w val="0.55329538495188102"/>
          <c:h val="8.0133917091940191E-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105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1" y="97063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NIAD Class Rx Market Share (#</a:t>
            </a:r>
            <a:r>
              <a:rPr lang="en-US" dirty="0" err="1" smtClean="0"/>
              <a:t>TimeFrame</a:t>
            </a:r>
            <a:r>
              <a:rPr lang="en-US" smtClean="0"/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Hospital Department NIAD Class Rx 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5047" y="1239791"/>
            <a:ext cx="8999680" cy="2227803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850" y="3859480"/>
            <a:ext cx="8999680" cy="2196935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3590335"/>
            <a:ext cx="5376672" cy="26336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DPP-IV Rx Market Share by Hospital Department</a:t>
            </a:r>
            <a:endParaRPr lang="zh-CN" altLang="en-US" dirty="0"/>
          </a:p>
        </p:txBody>
      </p:sp>
      <p:sp>
        <p:nvSpPr>
          <p:cNvPr id="12" name="Text Box 8" descr="footnote"/>
          <p:cNvSpPr txBox="1">
            <a:spLocks noChangeArrowheads="1"/>
          </p:cNvSpPr>
          <p:nvPr/>
        </p:nvSpPr>
        <p:spPr bwMode="auto">
          <a:xfrm>
            <a:off x="240804" y="6600825"/>
            <a:ext cx="4706938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pt-BR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Rx Data 2014 H2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240804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240804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204489" cy="19435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department name is the total NIAD Market for the </a:t>
            </a:r>
          </a:p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" name="Chart 19" descr="chart2,No Primary Title,No Secondry Title"/>
          <p:cNvGraphicFramePr/>
          <p:nvPr/>
        </p:nvGraphicFramePr>
        <p:xfrm>
          <a:off x="0" y="4052126"/>
          <a:ext cx="8867775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0" y="1209798"/>
          <a:ext cx="9144000" cy="235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72995</TotalTime>
  <Words>70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Hospital Department NIAD Class Rx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2042</cp:revision>
  <cp:lastPrinted>2003-08-22T16:32:12Z</cp:lastPrinted>
  <dcterms:created xsi:type="dcterms:W3CDTF">2001-06-20T12:40:14Z</dcterms:created>
  <dcterms:modified xsi:type="dcterms:W3CDTF">2017-01-18T07:59:13Z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