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06474190726191"/>
          <c:y val="0.23309044313913432"/>
          <c:w val="0.80595286526684151"/>
          <c:h val="0.544268701528665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24043776"/>
        <c:axId val="32663232"/>
      </c:barChart>
      <c:catAx>
        <c:axId val="1240437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12404377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2335225284339494"/>
          <c:y val="5.9367772181499023E-2"/>
          <c:w val="0.55329538495188102"/>
          <c:h val="9.7927737526924519E-2"/>
        </c:manualLayout>
      </c:layout>
      <c:overlay val="1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61503590247024E-2"/>
          <c:y val="3.884947058612484E-2"/>
          <c:w val="0.93147153598281418"/>
          <c:h val="0.6503067011728425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6.0000000000000164E-2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6.0000000000000164E-2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6.0000000000000164E-2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6.0000000000000164E-2</c:v>
                </c:pt>
                <c:pt idx="3">
                  <c:v>6.0000000000000164E-2</c:v>
                </c:pt>
                <c:pt idx="4">
                  <c:v>6.0000000000000164E-2</c:v>
                </c:pt>
                <c:pt idx="5">
                  <c:v>4.0000000000000112E-2</c:v>
                </c:pt>
                <c:pt idx="6">
                  <c:v>3.0000000000000082E-2</c:v>
                </c:pt>
                <c:pt idx="7">
                  <c:v>1.0000000000000031E-2</c:v>
                </c:pt>
                <c:pt idx="8">
                  <c:v>1.0000000000000031E-2</c:v>
                </c:pt>
                <c:pt idx="9">
                  <c:v>1.0000000000000031E-2</c:v>
                </c:pt>
                <c:pt idx="10">
                  <c:v>1.0000000000000031E-2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3.0000000000000082E-2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6.0000000000000164E-2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6.0000000000000164E-2</c:v>
                </c:pt>
                <c:pt idx="8">
                  <c:v>6.0000000000000164E-2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3.0000000000000082E-2</c:v>
                </c:pt>
                <c:pt idx="2">
                  <c:v>3.0000000000000082E-2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3.0000000000000082E-2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3.0000000000000082E-2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6.0000000000000164E-2</c:v>
                </c:pt>
                <c:pt idx="9">
                  <c:v>6.0000000000000164E-2</c:v>
                </c:pt>
                <c:pt idx="10">
                  <c:v>6.0000000000000164E-2</c:v>
                </c:pt>
                <c:pt idx="11">
                  <c:v>6.0000000000000164E-2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3.0000000000000082E-2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3.0000000000000082E-2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3.0000000000000082E-2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6.0000000000000164E-2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3.0000000000000082E-2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30944"/>
        <c:axId val="32664960"/>
      </c:lineChart>
      <c:catAx>
        <c:axId val="597309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309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8.7645435298031767E-3"/>
          <c:y val="0.83782390837511211"/>
          <c:w val="0.99123545647020062"/>
          <c:h val="0.12021804966686857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169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84158"/>
            <a:ext cx="5376672" cy="2612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 smtClean="0"/>
              <a:t>Paraplatin</a:t>
            </a:r>
            <a:r>
              <a:rPr lang="en-US" dirty="0" smtClean="0"/>
              <a:t> Rx Market Share (#</a:t>
            </a:r>
            <a:r>
              <a:rPr lang="en-US" dirty="0" err="1" smtClean="0"/>
              <a:t>TimeFrame</a:t>
            </a:r>
            <a:r>
              <a:rPr lang="en-US" dirty="0" smtClean="0"/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pitchFamily="2" charset="-122"/>
              </a:rPr>
              <a:t>Hospital Department </a:t>
            </a:r>
            <a:r>
              <a:rPr lang="en-US" altLang="zh-CN" dirty="0" err="1" smtClean="0">
                <a:ea typeface="宋体" pitchFamily="2" charset="-122"/>
              </a:rPr>
              <a:t>Paraplatin</a:t>
            </a:r>
            <a:r>
              <a:rPr lang="en-US" altLang="zh-CN" dirty="0" smtClean="0">
                <a:ea typeface="宋体" pitchFamily="2" charset="-122"/>
              </a:rPr>
              <a:t> Market Brand Rx Performance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3852410"/>
            <a:ext cx="5376672" cy="25066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Paraplatin</a:t>
            </a:r>
            <a:r>
              <a:rPr lang="en-US" altLang="zh-CN" smtClean="0"/>
              <a:t> Rx </a:t>
            </a:r>
            <a:r>
              <a:rPr lang="en-US" altLang="zh-CN" dirty="0" smtClean="0"/>
              <a:t>Market Share by Hospital Department</a:t>
            </a:r>
            <a:endParaRPr lang="zh-CN" altLang="en-US" dirty="0"/>
          </a:p>
        </p:txBody>
      </p:sp>
      <p:sp>
        <p:nvSpPr>
          <p:cNvPr id="14" name="Text Box 8" descr="footnote"/>
          <p:cNvSpPr txBox="1">
            <a:spLocks noChangeArrowheads="1"/>
          </p:cNvSpPr>
          <p:nvPr/>
        </p:nvSpPr>
        <p:spPr bwMode="auto">
          <a:xfrm>
            <a:off x="225432" y="6600825"/>
            <a:ext cx="4706938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pt-BR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Rx Data 2014 H2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 Box 8" descr="lableintroduction"/>
          <p:cNvSpPr txBox="1">
            <a:spLocks noChangeArrowheads="1"/>
          </p:cNvSpPr>
          <p:nvPr/>
        </p:nvSpPr>
        <p:spPr bwMode="auto">
          <a:xfrm>
            <a:off x="225432" y="6461829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 descr="lableSTLY"/>
          <p:cNvSpPr txBox="1">
            <a:spLocks noChangeArrowheads="1"/>
          </p:cNvSpPr>
          <p:nvPr/>
        </p:nvSpPr>
        <p:spPr bwMode="auto">
          <a:xfrm>
            <a:off x="225377" y="6258299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785286" y="6270687"/>
            <a:ext cx="5254309" cy="3557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department name is the total </a:t>
            </a:r>
            <a:r>
              <a:rPr lang="en-US" altLang="zh-CN" sz="900" dirty="0" err="1" smtClean="0">
                <a:ea typeface="宋体" pitchFamily="2" charset="-122"/>
              </a:rPr>
              <a:t>Paraplatin</a:t>
            </a:r>
            <a:r>
              <a:rPr lang="en-US" altLang="zh-CN" sz="900" smtClean="0">
                <a:ea typeface="宋体" pitchFamily="2" charset="-122"/>
              </a:rPr>
              <a:t> 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Market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graphicFrame>
        <p:nvGraphicFramePr>
          <p:cNvPr id="15" name="Chart 14" descr="chart1,No Primary Title,No Secondry Title"/>
          <p:cNvGraphicFramePr/>
          <p:nvPr/>
        </p:nvGraphicFramePr>
        <p:xfrm>
          <a:off x="0" y="1174173"/>
          <a:ext cx="9144000" cy="2578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75047" y="1239791"/>
            <a:ext cx="8999680" cy="2512811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850" y="4096987"/>
            <a:ext cx="8999680" cy="205443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25" name="Chart 24" descr="chart2,No Primary Title,No Secondry Title"/>
          <p:cNvGraphicFramePr/>
          <p:nvPr/>
        </p:nvGraphicFramePr>
        <p:xfrm>
          <a:off x="0" y="4225154"/>
          <a:ext cx="8867775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72952</TotalTime>
  <Words>69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Hospital Department Paraplatin Market Brand Rx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2044</cp:revision>
  <cp:lastPrinted>2003-08-22T16:32:12Z</cp:lastPrinted>
  <dcterms:created xsi:type="dcterms:W3CDTF">2001-06-20T12:40:14Z</dcterms:created>
  <dcterms:modified xsi:type="dcterms:W3CDTF">2017-01-18T07:59:19Z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