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21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80" d="100"/>
          <a:sy n="80" d="100"/>
        </p:scale>
        <p:origin x="-85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5366183023494"/>
          <c:y val="0.16180488824245226"/>
          <c:w val="0.83285371516391393"/>
          <c:h val="0.759571191350708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Adefovir Dipivoxil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Lamiudine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73713664"/>
        <c:axId val="32663232"/>
      </c:barChart>
      <c:catAx>
        <c:axId val="7371366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0" vert="horz"/>
          <a:lstStyle/>
          <a:p>
            <a:pPr>
              <a:defRPr sz="800" b="0" i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M USD</a:t>
                </a:r>
                <a:endParaRPr lang="en-US" sz="90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7371366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95366183023494"/>
          <c:y val="0.16180488824245201"/>
          <c:w val="0.83285371516391393"/>
          <c:h val="0.7595711913507086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entecavir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Adefovir Dipivoxil</c:v>
                </c:pt>
              </c:strCache>
            </c:strRef>
          </c:tx>
          <c:invertIfNegative val="0"/>
          <c:dLbls>
            <c:numFmt formatCode="#,##0.0" sourceLinked="0"/>
            <c:txPr>
              <a:bodyPr/>
              <a:lstStyle/>
              <a:p>
                <a:pPr>
                  <a:defRPr sz="800" b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Lamiudine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300</c:v>
                </c:pt>
                <c:pt idx="1">
                  <c:v>300</c:v>
                </c:pt>
                <c:pt idx="2">
                  <c:v>300</c:v>
                </c:pt>
                <c:pt idx="3">
                  <c:v>300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Telbivudine</c:v>
                </c:pt>
              </c:strCache>
            </c:strRef>
          </c:tx>
          <c:spPr>
            <a:solidFill>
              <a:srgbClr val="FF990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Sheet1!$B$5:$E$5</c:f>
              <c:numCache>
                <c:formatCode>General</c:formatCode>
                <c:ptCount val="4"/>
                <c:pt idx="0">
                  <c:v>400</c:v>
                </c:pt>
                <c:pt idx="1">
                  <c:v>400</c:v>
                </c:pt>
                <c:pt idx="2">
                  <c:v>400</c:v>
                </c:pt>
                <c:pt idx="3">
                  <c:v>400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MAT 08Q4</c:v>
                </c:pt>
                <c:pt idx="1">
                  <c:v>MAT 09Q4</c:v>
                </c:pt>
                <c:pt idx="2">
                  <c:v>MAT 10Q4</c:v>
                </c:pt>
                <c:pt idx="3">
                  <c:v>MQT 11Q4</c:v>
                </c:pt>
              </c:strCache>
            </c:strRef>
          </c:cat>
          <c:val>
            <c:numRef>
              <c:f>Sheet1!$B$6:$E$6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59731968"/>
        <c:axId val="32664960"/>
      </c:barChart>
      <c:catAx>
        <c:axId val="59731968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0" vert="horz"/>
          <a:lstStyle/>
          <a:p>
            <a:pPr>
              <a:defRPr sz="800" b="0" i="0" baseline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900"/>
                </a:pPr>
                <a:r>
                  <a:rPr lang="en-US" sz="900" dirty="0" smtClean="0"/>
                  <a:t>M Unit</a:t>
                </a:r>
                <a:endParaRPr lang="en-US" sz="900" dirty="0"/>
              </a:p>
            </c:rich>
          </c:tx>
          <c:layout/>
          <c:overlay val="0"/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 b="0" i="0" baseline="0"/>
            </a:pPr>
            <a:endParaRPr lang="en-US"/>
          </a:p>
        </c:txPr>
        <c:crossAx val="5973196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45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chart" Target="../charts/chart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3.xlsx"/><Relationship Id="rId5" Type="http://schemas.openxmlformats.org/officeDocument/2006/relationships/oleObject" Target="../embeddings/oleObject1.bin"/><Relationship Id="rId4" Type="http://schemas.openxmlformats.org/officeDocument/2006/relationships/chart" Target="../charts/chart2.xml"/><Relationship Id="rId9" Type="http://schemas.openxmlformats.org/officeDocument/2006/relationships/package" Target="../embeddings/Microsoft_Excel_Worksheet4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ARV Market: Performance of Key Molecules</a:t>
            </a:r>
          </a:p>
        </p:txBody>
      </p:sp>
      <p:sp>
        <p:nvSpPr>
          <p:cNvPr id="8" name="Text Box 8" descr="footnote"/>
          <p:cNvSpPr txBox="1">
            <a:spLocks noChangeArrowheads="1"/>
          </p:cNvSpPr>
          <p:nvPr/>
        </p:nvSpPr>
        <p:spPr bwMode="auto">
          <a:xfrm>
            <a:off x="200033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CHPA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itle 1" descr="labelSubTitle"/>
          <p:cNvSpPr txBox="1">
            <a:spLocks/>
          </p:cNvSpPr>
          <p:nvPr/>
        </p:nvSpPr>
        <p:spPr bwMode="auto">
          <a:xfrm>
            <a:off x="463641" y="339929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1" name="Text Box 8" descr="lableintroduction"/>
          <p:cNvSpPr txBox="1">
            <a:spLocks noChangeArrowheads="1"/>
          </p:cNvSpPr>
          <p:nvPr/>
        </p:nvSpPr>
        <p:spPr bwMode="auto">
          <a:xfrm>
            <a:off x="200033" y="6438904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2" name="Chart 11" descr="chart1,Primary Title,No Secondry Title"/>
          <p:cNvGraphicFramePr/>
          <p:nvPr/>
        </p:nvGraphicFramePr>
        <p:xfrm>
          <a:off x="168812" y="1028700"/>
          <a:ext cx="4377788" cy="463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 descr="chart2,Primary Title,No Secondry Title"/>
          <p:cNvGraphicFramePr/>
          <p:nvPr/>
        </p:nvGraphicFramePr>
        <p:xfrm>
          <a:off x="4588412" y="1028700"/>
          <a:ext cx="4377788" cy="4623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26" name="Object 2" descr="Sheet1"/>
          <p:cNvGraphicFramePr>
            <a:graphicFrameLocks noChangeAspect="1"/>
          </p:cNvGraphicFramePr>
          <p:nvPr/>
        </p:nvGraphicFramePr>
        <p:xfrm>
          <a:off x="573088" y="5659438"/>
          <a:ext cx="402748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Worksheet" r:id="rId6" imgW="4029099" imgH="590702" progId="Excel.Sheet.12">
                  <p:embed/>
                </p:oleObj>
              </mc:Choice>
              <mc:Fallback>
                <p:oleObj name="Worksheet" r:id="rId6" imgW="4029099" imgH="590702" progId="Excel.Sheet.12">
                  <p:embed/>
                  <p:pic>
                    <p:nvPicPr>
                      <p:cNvPr id="0" name="Picture 20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5659438"/>
                        <a:ext cx="4027487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 descr="Sheet2"/>
          <p:cNvGraphicFramePr>
            <a:graphicFrameLocks noChangeAspect="1"/>
          </p:cNvGraphicFramePr>
          <p:nvPr/>
        </p:nvGraphicFramePr>
        <p:xfrm>
          <a:off x="5000050" y="5657850"/>
          <a:ext cx="402748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Worksheet" r:id="rId9" imgW="4029099" imgH="590702" progId="Excel.Sheet.12">
                  <p:embed/>
                </p:oleObj>
              </mc:Choice>
              <mc:Fallback>
                <p:oleObj name="Worksheet" r:id="rId9" imgW="4029099" imgH="590702" progId="Excel.Sheet.12">
                  <p:embed/>
                  <p:pic>
                    <p:nvPicPr>
                      <p:cNvPr id="0" name="Picture 21" descr="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050" y="5657850"/>
                        <a:ext cx="4027488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72791</TotalTime>
  <Words>31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ARV Market: Performance of Key Molecules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1869</cp:revision>
  <cp:lastPrinted>2003-08-22T16:32:12Z</cp:lastPrinted>
  <dcterms:created xsi:type="dcterms:W3CDTF">2001-06-20T12:40:14Z</dcterms:created>
  <dcterms:modified xsi:type="dcterms:W3CDTF">2017-01-18T07:59:21Z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