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21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5366183023494"/>
          <c:y val="0.16180488824245223"/>
          <c:w val="0.83285371516391393"/>
          <c:h val="0.759571191350708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Adefovir Dipivoxil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Lamiudine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78866944"/>
        <c:axId val="32662080"/>
      </c:barChart>
      <c:catAx>
        <c:axId val="7886694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0" vert="horz"/>
          <a:lstStyle/>
          <a:p>
            <a:pPr>
              <a:defRPr sz="8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M USD</a:t>
                </a:r>
                <a:endParaRPr lang="en-US" sz="90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7886694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22309645875953821"/>
          <c:y val="1.8380892388451489E-2"/>
          <c:w val="0.6889140590524665"/>
          <c:h val="9.937180131123674E-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5366183023494"/>
          <c:y val="0.16180488824245201"/>
          <c:w val="0.83285371516391393"/>
          <c:h val="0.759571191350708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Adefovir Dipivoxil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Lamiudine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9728896"/>
        <c:axId val="32663808"/>
      </c:barChart>
      <c:catAx>
        <c:axId val="59728896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0" vert="horz"/>
          <a:lstStyle/>
          <a:p>
            <a:pPr>
              <a:defRPr sz="800" b="0" i="0" baseline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M Unit</a:t>
                </a:r>
                <a:endParaRPr lang="en-US" sz="90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59728896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20569040803254976"/>
          <c:y val="1.6045571377749621E-2"/>
          <c:w val="0.68891405905246639"/>
          <c:h val="9.9371801311236546E-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359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chart" Target="../charts/chart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3.xlsx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emf"/><Relationship Id="rId4" Type="http://schemas.openxmlformats.org/officeDocument/2006/relationships/chart" Target="../charts/chart2.xml"/><Relationship Id="rId9" Type="http://schemas.openxmlformats.org/officeDocument/2006/relationships/package" Target="../embeddings/Microsoft_Excel_Worksheet4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Taxol</a:t>
            </a:r>
            <a:r>
              <a:rPr lang="en-US" altLang="zh-CN" dirty="0" smtClean="0">
                <a:ea typeface="宋体" pitchFamily="2" charset="-122"/>
              </a:rPr>
              <a:t> Market: Performance of Key Molecules</a:t>
            </a:r>
          </a:p>
        </p:txBody>
      </p:sp>
      <p:sp>
        <p:nvSpPr>
          <p:cNvPr id="8" name="Text Box 8" descr="footnote"/>
          <p:cNvSpPr txBox="1">
            <a:spLocks noChangeArrowheads="1"/>
          </p:cNvSpPr>
          <p:nvPr/>
        </p:nvSpPr>
        <p:spPr bwMode="auto">
          <a:xfrm>
            <a:off x="200033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itle 1" descr="labelSubTitle"/>
          <p:cNvSpPr txBox="1">
            <a:spLocks/>
          </p:cNvSpPr>
          <p:nvPr/>
        </p:nvSpPr>
        <p:spPr bwMode="auto">
          <a:xfrm>
            <a:off x="463641" y="339929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1" name="Text Box 8" descr="lableintroduction"/>
          <p:cNvSpPr txBox="1">
            <a:spLocks noChangeArrowheads="1"/>
          </p:cNvSpPr>
          <p:nvPr/>
        </p:nvSpPr>
        <p:spPr bwMode="auto">
          <a:xfrm>
            <a:off x="200033" y="6438904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2" name="Chart 11" descr="chart1,Primary Title,No Secondry Title"/>
          <p:cNvGraphicFramePr/>
          <p:nvPr/>
        </p:nvGraphicFramePr>
        <p:xfrm>
          <a:off x="168812" y="1028700"/>
          <a:ext cx="4377788" cy="463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 descr="chart2,Primary Title,No Secondry Title"/>
          <p:cNvGraphicFramePr/>
          <p:nvPr/>
        </p:nvGraphicFramePr>
        <p:xfrm>
          <a:off x="4588412" y="1028700"/>
          <a:ext cx="4377788" cy="4623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26" name="Object 2" descr="Sheet1"/>
          <p:cNvGraphicFramePr>
            <a:graphicFrameLocks noChangeAspect="1"/>
          </p:cNvGraphicFramePr>
          <p:nvPr/>
        </p:nvGraphicFramePr>
        <p:xfrm>
          <a:off x="763088" y="5659438"/>
          <a:ext cx="33226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Worksheet" r:id="rId6" imgW="3324149" imgH="590702" progId="Excel.Sheet.12">
                  <p:embed/>
                </p:oleObj>
              </mc:Choice>
              <mc:Fallback>
                <p:oleObj name="Worksheet" r:id="rId6" imgW="3324149" imgH="590702" progId="Excel.Sheet.12">
                  <p:embed/>
                  <p:pic>
                    <p:nvPicPr>
                      <p:cNvPr id="0" name="Picture 21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088" y="5659438"/>
                        <a:ext cx="3322637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 descr="Sheet2"/>
          <p:cNvGraphicFramePr>
            <a:graphicFrameLocks noChangeAspect="1"/>
          </p:cNvGraphicFramePr>
          <p:nvPr/>
        </p:nvGraphicFramePr>
        <p:xfrm>
          <a:off x="5167238" y="5669338"/>
          <a:ext cx="33226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Worksheet" r:id="rId9" imgW="3324149" imgH="590702" progId="Excel.Sheet.12">
                  <p:embed/>
                </p:oleObj>
              </mc:Choice>
              <mc:Fallback>
                <p:oleObj name="Worksheet" r:id="rId9" imgW="3324149" imgH="590702" progId="Excel.Sheet.12">
                  <p:embed/>
                  <p:pic>
                    <p:nvPicPr>
                      <p:cNvPr id="0" name="Picture 22" descr="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238" y="5669338"/>
                        <a:ext cx="3322637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72777</TotalTime>
  <Words>31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Taxol Market: Performance of Key Molecules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1865</cp:revision>
  <cp:lastPrinted>2003-08-22T16:32:12Z</cp:lastPrinted>
  <dcterms:created xsi:type="dcterms:W3CDTF">2001-06-20T12:40:14Z</dcterms:created>
  <dcterms:modified xsi:type="dcterms:W3CDTF">2017-01-18T07:59:22Z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